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media/image1.jpeg" ContentType="image/jpeg"/>
  <Override PartName="/ppt/media/media1.mov"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1pPr>
    <a:lvl2pPr marL="0" marR="0" indent="4572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2pPr>
    <a:lvl3pPr marL="0" marR="0" indent="9144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3pPr>
    <a:lvl4pPr marL="0" marR="0" indent="13716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4pPr>
    <a:lvl5pPr marL="0" marR="0" indent="18288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5pPr>
    <a:lvl6pPr marL="0" marR="0" indent="22860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6pPr>
    <a:lvl7pPr marL="0" marR="0" indent="27432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7pPr>
    <a:lvl8pPr marL="0" marR="0" indent="32004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8pPr>
    <a:lvl9pPr marL="0" marR="0" indent="36576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D5D5D5"/>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Row>
  </a:tblStyle>
  <a:tblStyle styleId="{C7B018BB-80A7-4F77-B60F-C8B233D01FF8}"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D5D5D5"/>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Col>
    <a:lastRow>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2">
              <a:hueOff val="-357243"/>
              <a:satOff val="7293"/>
              <a:lumOff val="8906"/>
            </a:schemeClr>
          </a:solidFill>
        </a:fill>
      </a:tcStyle>
    </a:firstRow>
  </a:tblStyle>
  <a:tblStyle styleId="{EEE7283C-3CF3-47DC-8721-378D4A62B228}"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D5D5D5"/>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3">
              <a:satOff val="1412"/>
              <a:lumOff val="16412"/>
            </a:schemeClr>
          </a:solidFill>
        </a:fill>
      </a:tcStyle>
    </a:firstCol>
    <a:lastRow>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atOff val="1412"/>
                  <a:lumOff val="16412"/>
                </a:schemeClr>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6E937E"/>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AF7E9"/>
          </a:solidFill>
        </a:fill>
      </a:tcStyle>
    </a:wholeTbl>
    <a:band2H>
      <a:tcTxStyle b="def" i="def"/>
      <a:tcStyle>
        <a:tcBdr/>
        <a:fill>
          <a:solidFill>
            <a:srgbClr val="FFF171"/>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A51B"/>
          </a:solid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E1A84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AF7E9"/>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4">
              <a:hueOff val="103425"/>
              <a:satOff val="-7243"/>
              <a:lumOff val="9921"/>
            </a:schemeClr>
          </a:solidFill>
        </a:fill>
      </a:tcStyle>
    </a:firstRow>
  </a:tblStyle>
  <a:tblStyle styleId="{33BA23B1-9221-436E-865A-0063620EA4FD}"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chemeClr val="accent5"/>
          </a:solidFill>
        </a:fill>
      </a:tcStyle>
    </a:band2H>
    <a:firstCol>
      <a:tcTxStyle b="on" i="off">
        <a:font>
          <a:latin typeface="Graphik Semibold"/>
          <a:ea typeface="Graphik Semibold"/>
          <a:cs typeface="Graphik Semi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5">
              <a:lumOff val="-14283"/>
            </a:schemeClr>
          </a:solid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5">
                  <a:lumOff val="-14283"/>
                </a:schemeClr>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5">
              <a:satOff val="-6299"/>
              <a:lumOff val="-32309"/>
            </a:schemeClr>
          </a:solidFill>
        </a:fill>
      </a:tcStyle>
    </a:firstRow>
  </a:tblStyle>
  <a:tblStyle styleId="{2708684C-4D16-4618-839F-0558EEFCDFE6}"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EDEEEE"/>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5D5D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jpeg>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6500" y="12268950"/>
            <a:ext cx="21971000" cy="660401"/>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pPr/>
            <a:r>
              <a:t>Author and Date</a:t>
            </a:r>
          </a:p>
        </p:txBody>
      </p:sp>
      <p:sp>
        <p:nvSpPr>
          <p:cNvPr id="12" name="Body Level One…"/>
          <p:cNvSpPr txBox="1"/>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Presentation Subtitle</a:t>
            </a:r>
          </a:p>
          <a:p>
            <a:pPr lvl="1"/>
            <a:r>
              <a:t/>
            </a:r>
          </a:p>
          <a:p>
            <a:pPr lvl="2"/>
            <a:r>
              <a:t/>
            </a:r>
          </a:p>
          <a:p>
            <a:pPr lvl="3"/>
            <a:r>
              <a:t/>
            </a:r>
          </a:p>
          <a:p>
            <a:pPr lvl="4"/>
            <a:r>
              <a:t/>
            </a:r>
          </a:p>
        </p:txBody>
      </p:sp>
      <p:sp>
        <p:nvSpPr>
          <p:cNvPr id="13" name="Presentation Title"/>
          <p:cNvSpPr txBox="1"/>
          <p:nvPr>
            <p:ph type="title" hasCustomPrompt="1"/>
          </p:nvPr>
        </p:nvSpPr>
        <p:spPr>
          <a:xfrm>
            <a:off x="1206500" y="2616200"/>
            <a:ext cx="21971004" cy="4648200"/>
          </a:xfrm>
          <a:prstGeom prst="rect">
            <a:avLst/>
          </a:prstGeom>
        </p:spPr>
        <p:txBody>
          <a:bodyPr anchor="b"/>
          <a:lstStyle>
            <a:lvl1pPr defTabSz="355600">
              <a:defRPr spc="-119" sz="12000"/>
            </a:lvl1pPr>
          </a:lstStyle>
          <a:p>
            <a:pPr/>
            <a:r>
              <a:t>Presentation Title</a:t>
            </a:r>
          </a:p>
        </p:txBody>
      </p:sp>
      <p:sp>
        <p:nvSpPr>
          <p:cNvPr id="14" name="Slide Number"/>
          <p:cNvSpPr txBox="1"/>
          <p:nvPr>
            <p:ph type="sldNum" sz="quarter" idx="2"/>
          </p:nvPr>
        </p:nvSpPr>
        <p:spPr>
          <a:xfrm>
            <a:off x="23558499" y="12460720"/>
            <a:ext cx="388621" cy="42926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99"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100" name="Slide Title"/>
          <p:cNvSpPr txBox="1"/>
          <p:nvPr>
            <p:ph type="title" hasCustomPrompt="1"/>
          </p:nvPr>
        </p:nvSpPr>
        <p:spPr>
          <a:prstGeom prst="rect">
            <a:avLst/>
          </a:prstGeom>
        </p:spPr>
        <p:txBody>
          <a:bodyPr/>
          <a:lstStyle/>
          <a:p>
            <a:pPr/>
            <a:r>
              <a:t>Slide Title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08" name="Agenda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Agenda Subtitle</a:t>
            </a:r>
          </a:p>
        </p:txBody>
      </p:sp>
      <p:sp>
        <p:nvSpPr>
          <p:cNvPr id="109" name="Body Level One…"/>
          <p:cNvSpPr txBox="1"/>
          <p:nvPr>
            <p:ph type="body" idx="1" hasCustomPrompt="1"/>
          </p:nvPr>
        </p:nvSpPr>
        <p:spPr>
          <a:prstGeom prst="rect">
            <a:avLst/>
          </a:prstGeom>
        </p:spPr>
        <p:txBody>
          <a:bodyPr/>
          <a:lstStyle>
            <a:lvl1pPr marL="0" indent="0">
              <a:spcBef>
                <a:spcPts val="6000"/>
              </a:spcBef>
              <a:buSzTx/>
              <a:buNone/>
              <a:defRPr sz="5000"/>
            </a:lvl1pPr>
            <a:lvl2pPr marL="0" indent="457200">
              <a:spcBef>
                <a:spcPts val="6000"/>
              </a:spcBef>
              <a:buSzTx/>
              <a:buNone/>
              <a:defRPr sz="5000"/>
            </a:lvl2pPr>
            <a:lvl3pPr marL="0" indent="914400">
              <a:spcBef>
                <a:spcPts val="6000"/>
              </a:spcBef>
              <a:buSzTx/>
              <a:buNone/>
              <a:defRPr sz="5000"/>
            </a:lvl3pPr>
            <a:lvl4pPr marL="0" indent="1371600">
              <a:spcBef>
                <a:spcPts val="6000"/>
              </a:spcBef>
              <a:buSzTx/>
              <a:buNone/>
              <a:defRPr sz="5000"/>
            </a:lvl4pPr>
            <a:lvl5pPr marL="0" indent="1828800">
              <a:spcBef>
                <a:spcPts val="6000"/>
              </a:spcBef>
              <a:buSzTx/>
              <a:buNone/>
              <a:defRPr sz="5000"/>
            </a:lvl5pPr>
          </a:lstStyle>
          <a:p>
            <a:pPr/>
            <a:r>
              <a:t>Agenda Topics</a:t>
            </a:r>
          </a:p>
          <a:p>
            <a:pPr lvl="1"/>
            <a:r>
              <a:t/>
            </a:r>
          </a:p>
          <a:p>
            <a:pPr lvl="2"/>
            <a:r>
              <a:t/>
            </a:r>
          </a:p>
          <a:p>
            <a:pPr lvl="3"/>
            <a:r>
              <a:t/>
            </a:r>
          </a:p>
          <a:p>
            <a:pPr lvl="4"/>
            <a:r>
              <a:t/>
            </a:r>
          </a:p>
        </p:txBody>
      </p:sp>
      <p:sp>
        <p:nvSpPr>
          <p:cNvPr id="110" name="Agenda Title"/>
          <p:cNvSpPr txBox="1"/>
          <p:nvPr>
            <p:ph type="title" hasCustomPrompt="1"/>
          </p:nvPr>
        </p:nvSpPr>
        <p:spPr>
          <a:prstGeom prst="rect">
            <a:avLst/>
          </a:prstGeom>
        </p:spPr>
        <p:txBody>
          <a:bodyPr/>
          <a:lstStyle/>
          <a:p>
            <a:pPr/>
            <a:r>
              <a:t>Agenda Title</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8" name="Body Level One…"/>
          <p:cNvSpPr txBox="1"/>
          <p:nvPr>
            <p:ph type="body" sz="half" idx="1" hasCustomPrompt="1"/>
          </p:nvPr>
        </p:nvSpPr>
        <p:spPr>
          <a:xfrm>
            <a:off x="1206500" y="4191000"/>
            <a:ext cx="21971000" cy="4089400"/>
          </a:xfrm>
          <a:prstGeom prst="rect">
            <a:avLst/>
          </a:prstGeom>
        </p:spPr>
        <p:txBody>
          <a:bodyPr anchor="ctr"/>
          <a:lstStyle>
            <a:lvl1pPr marL="0" indent="0" algn="ctr" defTabSz="2438400">
              <a:lnSpc>
                <a:spcPct val="90000"/>
              </a:lnSpc>
              <a:spcBef>
                <a:spcPts val="0"/>
              </a:spcBef>
              <a:buSzTx/>
              <a:buNone/>
              <a:defRPr spc="-119" sz="12000">
                <a:latin typeface="+mn-lt"/>
                <a:ea typeface="+mn-ea"/>
                <a:cs typeface="+mn-cs"/>
                <a:sym typeface="Produkt Extralight"/>
              </a:defRPr>
            </a:lvl1pPr>
            <a:lvl2pPr marL="0" indent="457200" algn="ctr" defTabSz="2438400">
              <a:lnSpc>
                <a:spcPct val="90000"/>
              </a:lnSpc>
              <a:spcBef>
                <a:spcPts val="0"/>
              </a:spcBef>
              <a:buSzTx/>
              <a:buNone/>
              <a:defRPr spc="-119" sz="12000">
                <a:latin typeface="+mn-lt"/>
                <a:ea typeface="+mn-ea"/>
                <a:cs typeface="+mn-cs"/>
                <a:sym typeface="Produkt Extralight"/>
              </a:defRPr>
            </a:lvl2pPr>
            <a:lvl3pPr marL="0" indent="914400" algn="ctr" defTabSz="2438400">
              <a:lnSpc>
                <a:spcPct val="90000"/>
              </a:lnSpc>
              <a:spcBef>
                <a:spcPts val="0"/>
              </a:spcBef>
              <a:buSzTx/>
              <a:buNone/>
              <a:defRPr spc="-119" sz="12000">
                <a:latin typeface="+mn-lt"/>
                <a:ea typeface="+mn-ea"/>
                <a:cs typeface="+mn-cs"/>
                <a:sym typeface="Produkt Extralight"/>
              </a:defRPr>
            </a:lvl3pPr>
            <a:lvl4pPr marL="0" indent="1371600" algn="ctr" defTabSz="2438400">
              <a:lnSpc>
                <a:spcPct val="90000"/>
              </a:lnSpc>
              <a:spcBef>
                <a:spcPts val="0"/>
              </a:spcBef>
              <a:buSzTx/>
              <a:buNone/>
              <a:defRPr spc="-119" sz="12000">
                <a:latin typeface="+mn-lt"/>
                <a:ea typeface="+mn-ea"/>
                <a:cs typeface="+mn-cs"/>
                <a:sym typeface="Produkt Extralight"/>
              </a:defRPr>
            </a:lvl4pPr>
            <a:lvl5pPr marL="0" indent="1828800" algn="ctr" defTabSz="2438400">
              <a:lnSpc>
                <a:spcPct val="90000"/>
              </a:lnSpc>
              <a:spcBef>
                <a:spcPts val="0"/>
              </a:spcBef>
              <a:buSzTx/>
              <a:buNone/>
              <a:defRPr spc="-119" sz="12000">
                <a:latin typeface="+mn-lt"/>
                <a:ea typeface="+mn-ea"/>
                <a:cs typeface="+mn-cs"/>
                <a:sym typeface="Produkt Extralight"/>
              </a:defRPr>
            </a:lvl5pPr>
          </a:lstStyle>
          <a:p>
            <a:pPr/>
            <a:r>
              <a:t>Statement</a:t>
            </a:r>
          </a:p>
          <a:p>
            <a:pPr lvl="1"/>
            <a:r>
              <a:t/>
            </a:r>
          </a:p>
          <a:p>
            <a:pPr lvl="2"/>
            <a:r>
              <a:t/>
            </a:r>
          </a:p>
          <a:p>
            <a:pPr lvl="3"/>
            <a:r>
              <a:t/>
            </a:r>
          </a:p>
          <a:p>
            <a:pPr lvl="4"/>
            <a:r>
              <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6" name="Body Level One…"/>
          <p:cNvSpPr txBox="1"/>
          <p:nvPr>
            <p:ph type="body" idx="1" hasCustomPrompt="1"/>
          </p:nvPr>
        </p:nvSpPr>
        <p:spPr>
          <a:xfrm>
            <a:off x="1206500" y="1206500"/>
            <a:ext cx="21971000" cy="7353300"/>
          </a:xfrm>
          <a:prstGeom prst="rect">
            <a:avLst/>
          </a:prstGeom>
        </p:spPr>
        <p:txBody>
          <a:bodyPr anchor="b"/>
          <a:lstStyle>
            <a:lvl1pPr marL="0" indent="0" algn="ctr" defTabSz="2438400">
              <a:lnSpc>
                <a:spcPct val="90000"/>
              </a:lnSpc>
              <a:spcBef>
                <a:spcPts val="0"/>
              </a:spcBef>
              <a:buSzTx/>
              <a:buNone/>
              <a:defRPr spc="-1750" sz="35000">
                <a:latin typeface="+mn-lt"/>
                <a:ea typeface="+mn-ea"/>
                <a:cs typeface="+mn-cs"/>
                <a:sym typeface="Produkt Extralight"/>
              </a:defRPr>
            </a:lvl1pPr>
            <a:lvl2pPr marL="0" indent="457200" algn="ctr" defTabSz="2438400">
              <a:lnSpc>
                <a:spcPct val="90000"/>
              </a:lnSpc>
              <a:spcBef>
                <a:spcPts val="0"/>
              </a:spcBef>
              <a:buSzTx/>
              <a:buNone/>
              <a:defRPr spc="-1750" sz="35000">
                <a:latin typeface="+mn-lt"/>
                <a:ea typeface="+mn-ea"/>
                <a:cs typeface="+mn-cs"/>
                <a:sym typeface="Produkt Extralight"/>
              </a:defRPr>
            </a:lvl2pPr>
            <a:lvl3pPr marL="0" indent="914400" algn="ctr" defTabSz="2438400">
              <a:lnSpc>
                <a:spcPct val="90000"/>
              </a:lnSpc>
              <a:spcBef>
                <a:spcPts val="0"/>
              </a:spcBef>
              <a:buSzTx/>
              <a:buNone/>
              <a:defRPr spc="-1750" sz="35000">
                <a:latin typeface="+mn-lt"/>
                <a:ea typeface="+mn-ea"/>
                <a:cs typeface="+mn-cs"/>
                <a:sym typeface="Produkt Extralight"/>
              </a:defRPr>
            </a:lvl3pPr>
            <a:lvl4pPr marL="0" indent="1371600" algn="ctr" defTabSz="2438400">
              <a:lnSpc>
                <a:spcPct val="90000"/>
              </a:lnSpc>
              <a:spcBef>
                <a:spcPts val="0"/>
              </a:spcBef>
              <a:buSzTx/>
              <a:buNone/>
              <a:defRPr spc="-1750" sz="35000">
                <a:latin typeface="+mn-lt"/>
                <a:ea typeface="+mn-ea"/>
                <a:cs typeface="+mn-cs"/>
                <a:sym typeface="Produkt Extralight"/>
              </a:defRPr>
            </a:lvl4pPr>
            <a:lvl5pPr marL="0" indent="1828800" algn="ctr" defTabSz="2438400">
              <a:lnSpc>
                <a:spcPct val="90000"/>
              </a:lnSpc>
              <a:spcBef>
                <a:spcPts val="0"/>
              </a:spcBef>
              <a:buSzTx/>
              <a:buNone/>
              <a:defRPr spc="-1750" sz="35000">
                <a:latin typeface="+mn-lt"/>
                <a:ea typeface="+mn-ea"/>
                <a:cs typeface="+mn-cs"/>
                <a:sym typeface="Produkt Extralight"/>
              </a:defRPr>
            </a:lvl5pPr>
          </a:lstStyle>
          <a:p>
            <a:pPr/>
            <a:r>
              <a:t>100%</a:t>
            </a:r>
          </a:p>
          <a:p>
            <a:pPr lvl="1"/>
            <a:r>
              <a:t/>
            </a:r>
          </a:p>
          <a:p>
            <a:pPr lvl="2"/>
            <a:r>
              <a:t/>
            </a:r>
          </a:p>
          <a:p>
            <a:pPr lvl="3"/>
            <a:r>
              <a:t/>
            </a:r>
          </a:p>
          <a:p>
            <a:pPr lvl="4"/>
            <a:r>
              <a:t/>
            </a:r>
          </a:p>
        </p:txBody>
      </p:sp>
      <p:sp>
        <p:nvSpPr>
          <p:cNvPr id="127" name="Fact information"/>
          <p:cNvSpPr txBox="1"/>
          <p:nvPr>
            <p:ph type="body" sz="quarter" idx="21" hasCustomPrompt="1"/>
          </p:nvPr>
        </p:nvSpPr>
        <p:spPr>
          <a:xfrm>
            <a:off x="1206500" y="8128000"/>
            <a:ext cx="21971000" cy="1079500"/>
          </a:xfrm>
          <a:prstGeom prst="rect">
            <a:avLst/>
          </a:prstGeom>
        </p:spPr>
        <p:txBody>
          <a:bodyPr lIns="45719" tIns="45719" rIns="45719" bIns="45719"/>
          <a:lstStyle>
            <a:lvl1pPr marL="0" indent="0" algn="ctr" defTabSz="825500">
              <a:lnSpc>
                <a:spcPct val="90000"/>
              </a:lnSpc>
              <a:spcBef>
                <a:spcPts val="0"/>
              </a:spcBef>
              <a:buSzTx/>
              <a:buNone/>
              <a:defRPr spc="-55" sz="5500">
                <a:latin typeface="+mn-lt"/>
                <a:ea typeface="+mn-ea"/>
                <a:cs typeface="+mn-cs"/>
                <a:sym typeface="Produkt Extralight"/>
              </a:defRPr>
            </a:lvl1pPr>
          </a:lstStyle>
          <a:p>
            <a:pPr/>
            <a:r>
              <a:t>Fact information</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5" name="Attribution"/>
          <p:cNvSpPr txBox="1"/>
          <p:nvPr>
            <p:ph type="body" sz="quarter" idx="21" hasCustomPrompt="1"/>
          </p:nvPr>
        </p:nvSpPr>
        <p:spPr>
          <a:xfrm>
            <a:off x="5461000" y="9563100"/>
            <a:ext cx="13728700" cy="698500"/>
          </a:xfrm>
          <a:prstGeom prst="rect">
            <a:avLst/>
          </a:prstGeom>
        </p:spPr>
        <p:txBody>
          <a:bodyPr lIns="45719" tIns="45719" rIns="45719" bIns="45719"/>
          <a:lstStyle>
            <a:lvl1pPr marL="0" indent="0" defTabSz="825500">
              <a:spcBef>
                <a:spcPts val="0"/>
              </a:spcBef>
              <a:buSzTx/>
              <a:buNone/>
              <a:defRPr sz="3600">
                <a:latin typeface="Produkt Light"/>
                <a:ea typeface="Produkt Light"/>
                <a:cs typeface="Produkt Light"/>
                <a:sym typeface="Produkt Light"/>
              </a:defRPr>
            </a:lvl1pPr>
          </a:lstStyle>
          <a:p>
            <a:pPr/>
            <a:r>
              <a:t>Attribution</a:t>
            </a:r>
          </a:p>
        </p:txBody>
      </p:sp>
      <p:sp>
        <p:nvSpPr>
          <p:cNvPr id="136" name="Body Level One…"/>
          <p:cNvSpPr txBox="1"/>
          <p:nvPr>
            <p:ph type="body" sz="quarter" idx="1" hasCustomPrompt="1"/>
          </p:nvPr>
        </p:nvSpPr>
        <p:spPr>
          <a:xfrm>
            <a:off x="5194300" y="4165600"/>
            <a:ext cx="13995400" cy="4432300"/>
          </a:xfrm>
          <a:prstGeom prst="rect">
            <a:avLst/>
          </a:prstGeom>
        </p:spPr>
        <p:txBody>
          <a:bodyPr anchor="b"/>
          <a:lstStyle>
            <a:lvl1pPr marL="254000" indent="-254000" defTabSz="2438400">
              <a:lnSpc>
                <a:spcPct val="90000"/>
              </a:lnSpc>
              <a:spcBef>
                <a:spcPts val="0"/>
              </a:spcBef>
              <a:buSzTx/>
              <a:buNone/>
              <a:defRPr spc="-93" sz="9300">
                <a:latin typeface="+mn-lt"/>
                <a:ea typeface="+mn-ea"/>
                <a:cs typeface="+mn-cs"/>
                <a:sym typeface="Produkt Extralight"/>
              </a:defRPr>
            </a:lvl1pPr>
            <a:lvl2pPr marL="254000" indent="203200" defTabSz="2438400">
              <a:lnSpc>
                <a:spcPct val="90000"/>
              </a:lnSpc>
              <a:spcBef>
                <a:spcPts val="0"/>
              </a:spcBef>
              <a:buSzTx/>
              <a:buNone/>
              <a:defRPr spc="-93" sz="9300">
                <a:latin typeface="+mn-lt"/>
                <a:ea typeface="+mn-ea"/>
                <a:cs typeface="+mn-cs"/>
                <a:sym typeface="Produkt Extralight"/>
              </a:defRPr>
            </a:lvl2pPr>
            <a:lvl3pPr marL="254000" indent="660400" defTabSz="2438400">
              <a:lnSpc>
                <a:spcPct val="90000"/>
              </a:lnSpc>
              <a:spcBef>
                <a:spcPts val="0"/>
              </a:spcBef>
              <a:buSzTx/>
              <a:buNone/>
              <a:defRPr spc="-93" sz="9300">
                <a:latin typeface="+mn-lt"/>
                <a:ea typeface="+mn-ea"/>
                <a:cs typeface="+mn-cs"/>
                <a:sym typeface="Produkt Extralight"/>
              </a:defRPr>
            </a:lvl3pPr>
            <a:lvl4pPr marL="254000" indent="1117600" defTabSz="2438400">
              <a:lnSpc>
                <a:spcPct val="90000"/>
              </a:lnSpc>
              <a:spcBef>
                <a:spcPts val="0"/>
              </a:spcBef>
              <a:buSzTx/>
              <a:buNone/>
              <a:defRPr spc="-93" sz="9300">
                <a:latin typeface="+mn-lt"/>
                <a:ea typeface="+mn-ea"/>
                <a:cs typeface="+mn-cs"/>
                <a:sym typeface="Produkt Extralight"/>
              </a:defRPr>
            </a:lvl4pPr>
            <a:lvl5pPr marL="254000" indent="1574800" defTabSz="2438400">
              <a:lnSpc>
                <a:spcPct val="90000"/>
              </a:lnSpc>
              <a:spcBef>
                <a:spcPts val="0"/>
              </a:spcBef>
              <a:buSzTx/>
              <a:buNone/>
              <a:defRPr spc="-93" sz="9300">
                <a:latin typeface="+mn-lt"/>
                <a:ea typeface="+mn-ea"/>
                <a:cs typeface="+mn-cs"/>
                <a:sym typeface="Produkt Extralight"/>
              </a:defRPr>
            </a:lvl5pPr>
          </a:lstStyle>
          <a:p>
            <a:pPr/>
            <a:r>
              <a:t>“Notable Quote”</a:t>
            </a:r>
          </a:p>
          <a:p>
            <a:pPr lvl="1"/>
            <a:r>
              <a:t/>
            </a:r>
          </a:p>
          <a:p>
            <a:pPr lvl="2"/>
            <a:r>
              <a:t/>
            </a:r>
          </a:p>
          <a:p>
            <a:pPr lvl="3"/>
            <a:r>
              <a:t/>
            </a:r>
          </a:p>
          <a:p>
            <a:pPr lvl="4"/>
            <a:r>
              <a:t/>
            </a:r>
          </a:p>
        </p:txBody>
      </p:sp>
      <p:sp>
        <p:nvSpPr>
          <p:cNvPr id="1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44" name="Corridor of an open-air stone building under a pink and purple sky"/>
          <p:cNvSpPr/>
          <p:nvPr>
            <p:ph type="pic" sz="quarter" idx="21"/>
          </p:nvPr>
        </p:nvSpPr>
        <p:spPr>
          <a:xfrm>
            <a:off x="1257300" y="3213100"/>
            <a:ext cx="7289800" cy="7289800"/>
          </a:xfrm>
          <a:prstGeom prst="rect">
            <a:avLst/>
          </a:prstGeom>
        </p:spPr>
        <p:txBody>
          <a:bodyPr lIns="91439" tIns="45719" rIns="91439" bIns="45719">
            <a:noAutofit/>
          </a:bodyPr>
          <a:lstStyle/>
          <a:p>
            <a:pPr/>
          </a:p>
        </p:txBody>
      </p:sp>
      <p:sp>
        <p:nvSpPr>
          <p:cNvPr id="145" name="Black and white close-up of a curved roof"/>
          <p:cNvSpPr/>
          <p:nvPr>
            <p:ph type="pic" sz="half" idx="22"/>
          </p:nvPr>
        </p:nvSpPr>
        <p:spPr>
          <a:xfrm>
            <a:off x="6577500" y="3632200"/>
            <a:ext cx="11228999" cy="6451600"/>
          </a:xfrm>
          <a:prstGeom prst="rect">
            <a:avLst/>
          </a:prstGeom>
        </p:spPr>
        <p:txBody>
          <a:bodyPr lIns="91439" tIns="45719" rIns="91439" bIns="45719">
            <a:noAutofit/>
          </a:bodyPr>
          <a:lstStyle/>
          <a:p>
            <a:pPr/>
          </a:p>
        </p:txBody>
      </p:sp>
      <p:sp>
        <p:nvSpPr>
          <p:cNvPr id="146" name="Low angle view of a metal spiral staircase"/>
          <p:cNvSpPr/>
          <p:nvPr>
            <p:ph type="pic" sz="quarter" idx="23"/>
          </p:nvPr>
        </p:nvSpPr>
        <p:spPr>
          <a:xfrm>
            <a:off x="14643100" y="3632200"/>
            <a:ext cx="9677400" cy="6451600"/>
          </a:xfrm>
          <a:prstGeom prst="rect">
            <a:avLst/>
          </a:prstGeom>
        </p:spPr>
        <p:txBody>
          <a:bodyPr lIns="91439" tIns="45719" rIns="91439" bIns="45719">
            <a:noAutofit/>
          </a:bodyPr>
          <a:lstStyle/>
          <a:p>
            <a:pPr/>
          </a:p>
        </p:txBody>
      </p:sp>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FFFFFF"/>
        </a:solidFill>
      </p:bgPr>
    </p:bg>
    <p:spTree>
      <p:nvGrpSpPr>
        <p:cNvPr id="1" name=""/>
        <p:cNvGrpSpPr/>
        <p:nvPr/>
      </p:nvGrpSpPr>
      <p:grpSpPr>
        <a:xfrm>
          <a:off x="0" y="0"/>
          <a:ext cx="0" cy="0"/>
          <a:chOff x="0" y="0"/>
          <a:chExt cx="0" cy="0"/>
        </a:xfrm>
      </p:grpSpPr>
      <p:sp>
        <p:nvSpPr>
          <p:cNvPr id="154" name="Futuristic, white corridor with shadows"/>
          <p:cNvSpPr/>
          <p:nvPr>
            <p:ph type="pic" idx="21"/>
          </p:nvPr>
        </p:nvSpPr>
        <p:spPr>
          <a:xfrm>
            <a:off x="-38100" y="-520700"/>
            <a:ext cx="24447500" cy="14763310"/>
          </a:xfrm>
          <a:prstGeom prst="rect">
            <a:avLst/>
          </a:prstGeom>
        </p:spPr>
        <p:txBody>
          <a:bodyPr lIns="91439" tIns="45719" rIns="91439" bIns="45719">
            <a:noAutofit/>
          </a:bodyPr>
          <a:lstStyle/>
          <a:p>
            <a:pPr/>
          </a:p>
        </p:txBody>
      </p:sp>
      <p:sp>
        <p:nvSpPr>
          <p:cNvPr id="15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solidFill>
          <a:srgbClr val="FFFFFF"/>
        </a:solidFill>
      </p:bgPr>
    </p:bg>
    <p:spTree>
      <p:nvGrpSpPr>
        <p:cNvPr id="1" name=""/>
        <p:cNvGrpSpPr/>
        <p:nvPr/>
      </p:nvGrpSpPr>
      <p:grpSpPr>
        <a:xfrm>
          <a:off x="0" y="0"/>
          <a:ext cx="0" cy="0"/>
          <a:chOff x="0" y="0"/>
          <a:chExt cx="0" cy="0"/>
        </a:xfrm>
      </p:grpSpPr>
      <p:sp>
        <p:nvSpPr>
          <p:cNvPr id="21" name="Curved, white arches on a grey reflective floor"/>
          <p:cNvSpPr/>
          <p:nvPr>
            <p:ph type="pic" idx="21"/>
          </p:nvPr>
        </p:nvSpPr>
        <p:spPr>
          <a:xfrm>
            <a:off x="-76200" y="-558800"/>
            <a:ext cx="24574500" cy="14839510"/>
          </a:xfrm>
          <a:prstGeom prst="rect">
            <a:avLst/>
          </a:prstGeom>
        </p:spPr>
        <p:txBody>
          <a:bodyPr lIns="91439" tIns="45719" rIns="91439" bIns="45719">
            <a:noAutofit/>
          </a:bodyPr>
          <a:lstStyle/>
          <a:p>
            <a:pPr/>
          </a:p>
        </p:txBody>
      </p:sp>
      <p:sp>
        <p:nvSpPr>
          <p:cNvPr id="22" name="Author and Date"/>
          <p:cNvSpPr txBox="1"/>
          <p:nvPr>
            <p:ph type="body" sz="quarter" idx="22" hasCustomPrompt="1"/>
          </p:nvPr>
        </p:nvSpPr>
        <p:spPr>
          <a:xfrm>
            <a:off x="1206500" y="12268200"/>
            <a:ext cx="21971000" cy="660400"/>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pPr/>
            <a:r>
              <a:t>Author and Date</a:t>
            </a:r>
          </a:p>
        </p:txBody>
      </p:sp>
      <p:sp>
        <p:nvSpPr>
          <p:cNvPr id="23" name="Body Level One…"/>
          <p:cNvSpPr txBox="1"/>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Presentation Subtitle</a:t>
            </a:r>
          </a:p>
          <a:p>
            <a:pPr lvl="1"/>
            <a:r>
              <a:t/>
            </a:r>
          </a:p>
          <a:p>
            <a:pPr lvl="2"/>
            <a:r>
              <a:t/>
            </a:r>
          </a:p>
          <a:p>
            <a:pPr lvl="3"/>
            <a:r>
              <a:t/>
            </a:r>
          </a:p>
          <a:p>
            <a:pPr lvl="4"/>
            <a:r>
              <a:t/>
            </a:r>
          </a:p>
        </p:txBody>
      </p:sp>
      <p:sp>
        <p:nvSpPr>
          <p:cNvPr id="24" name="Presentation Title"/>
          <p:cNvSpPr txBox="1"/>
          <p:nvPr>
            <p:ph type="title" hasCustomPrompt="1"/>
          </p:nvPr>
        </p:nvSpPr>
        <p:spPr>
          <a:xfrm>
            <a:off x="1206500" y="2616200"/>
            <a:ext cx="21971004" cy="4648200"/>
          </a:xfrm>
          <a:prstGeom prst="rect">
            <a:avLst/>
          </a:prstGeom>
        </p:spPr>
        <p:txBody>
          <a:bodyPr anchor="b"/>
          <a:lstStyle>
            <a:lvl1pPr defTabSz="355600">
              <a:defRPr spc="-119" sz="12000"/>
            </a:lvl1pPr>
          </a:lstStyle>
          <a:p>
            <a:pPr/>
            <a:r>
              <a:t>Presentation Title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Low angle view of a tall building with mirrored glass windows"/>
          <p:cNvSpPr/>
          <p:nvPr>
            <p:ph type="pic" idx="21"/>
          </p:nvPr>
        </p:nvSpPr>
        <p:spPr>
          <a:xfrm>
            <a:off x="8140700" y="-1"/>
            <a:ext cx="20574000" cy="13716001"/>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3335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150100"/>
            <a:ext cx="9779000" cy="5385424"/>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43" name="Slide Title"/>
          <p:cNvSpPr txBox="1"/>
          <p:nvPr>
            <p:ph type="title" hasCustomPrompt="1"/>
          </p:nvPr>
        </p:nvSpPr>
        <p:spPr>
          <a:prstGeom prst="rect">
            <a:avLst/>
          </a:prstGeom>
        </p:spPr>
        <p:txBody>
          <a:bodyPr/>
          <a:lstStyle/>
          <a:p>
            <a:pPr/>
            <a:r>
              <a:t>Slide 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Partial view of a ceiling with wood panelling"/>
          <p:cNvSpPr/>
          <p:nvPr>
            <p:ph type="pic" idx="21"/>
          </p:nvPr>
        </p:nvSpPr>
        <p:spPr>
          <a:xfrm>
            <a:off x="9588500" y="-482600"/>
            <a:ext cx="21513800" cy="14300200"/>
          </a:xfrm>
          <a:prstGeom prst="rect">
            <a:avLst/>
          </a:prstGeom>
        </p:spPr>
        <p:txBody>
          <a:bodyPr lIns="91439" tIns="45719" rIns="91439" bIns="45719">
            <a:noAutofit/>
          </a:bodyPr>
          <a:lstStyle/>
          <a:p>
            <a:pPr/>
          </a:p>
        </p:txBody>
      </p:sp>
      <p:sp>
        <p:nvSpPr>
          <p:cNvPr id="61" name="Slide Subtitle"/>
          <p:cNvSpPr txBox="1"/>
          <p:nvPr>
            <p:ph type="body" sz="quarter" idx="22"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62" name="Slide Title"/>
          <p:cNvSpPr txBox="1"/>
          <p:nvPr>
            <p:ph type="title" hasCustomPrompt="1"/>
          </p:nvPr>
        </p:nvSpPr>
        <p:spPr>
          <a:xfrm>
            <a:off x="1206500" y="635000"/>
            <a:ext cx="9779000" cy="1689100"/>
          </a:xfrm>
          <a:prstGeom prst="rect">
            <a:avLst/>
          </a:prstGeom>
        </p:spPr>
        <p:txBody>
          <a:bodyPr/>
          <a:lstStyle/>
          <a:p>
            <a:pPr/>
            <a:r>
              <a:t>Slide Title</a:t>
            </a:r>
          </a:p>
        </p:txBody>
      </p:sp>
      <p:sp>
        <p:nvSpPr>
          <p:cNvPr id="63" name="Body Level One…"/>
          <p:cNvSpPr txBox="1"/>
          <p:nvPr>
            <p:ph type="body" sz="half" idx="1" hasCustomPrompt="1"/>
          </p:nvPr>
        </p:nvSpPr>
        <p:spPr>
          <a:xfrm>
            <a:off x="1206500" y="4248504"/>
            <a:ext cx="9779000" cy="8256012"/>
          </a:xfrm>
          <a:prstGeom prst="rect">
            <a:avLst/>
          </a:prstGeom>
        </p:spPr>
        <p:txBody>
          <a:bodyPr/>
          <a:lstStyle/>
          <a:p>
            <a:pPr/>
            <a:r>
              <a:t>Slide bullet text</a:t>
            </a:r>
          </a:p>
          <a:p>
            <a:pPr lvl="1"/>
            <a:r>
              <a:t/>
            </a:r>
          </a:p>
          <a:p>
            <a:pPr lvl="2"/>
            <a:r>
              <a:t/>
            </a:r>
          </a:p>
          <a:p>
            <a:pPr lvl="3"/>
            <a:r>
              <a:t/>
            </a:r>
          </a:p>
          <a:p>
            <a:pPr lvl="4"/>
            <a:r>
              <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1" name="Slide Subtitl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72" name="Slide Title"/>
          <p:cNvSpPr txBox="1"/>
          <p:nvPr>
            <p:ph type="title" hasCustomPrompt="1"/>
          </p:nvPr>
        </p:nvSpPr>
        <p:spPr>
          <a:prstGeom prst="rect">
            <a:avLst/>
          </a:prstGeom>
        </p:spPr>
        <p:txBody>
          <a:bodyPr/>
          <a:lstStyle/>
          <a:p>
            <a:pPr/>
            <a:r>
              <a:t>Slide Title</a:t>
            </a:r>
          </a:p>
        </p:txBody>
      </p:sp>
      <p:sp>
        <p:nvSpPr>
          <p:cNvPr id="73" name="Body Level One…"/>
          <p:cNvSpPr txBox="1"/>
          <p:nvPr>
            <p:ph type="body" sz="half" idx="1" hasCustomPrompt="1"/>
          </p:nvPr>
        </p:nvSpPr>
        <p:spPr>
          <a:xfrm>
            <a:off x="1206500" y="4248504"/>
            <a:ext cx="9779000" cy="8256012"/>
          </a:xfrm>
          <a:prstGeom prst="rect">
            <a:avLst/>
          </a:prstGeom>
        </p:spPr>
        <p:txBody>
          <a:bodyPr/>
          <a:lstStyle/>
          <a:p>
            <a:pPr/>
            <a:r>
              <a:t>Slide bullet text</a:t>
            </a:r>
          </a:p>
          <a:p>
            <a:pPr lvl="1"/>
            <a:r>
              <a:t/>
            </a:r>
          </a:p>
          <a:p>
            <a:pPr lvl="2"/>
            <a:r>
              <a:t/>
            </a:r>
          </a:p>
          <a:p>
            <a:pPr lvl="3"/>
            <a:r>
              <a:t/>
            </a:r>
          </a:p>
          <a:p>
            <a:pPr lvl="4"/>
            <a:r>
              <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1" name="Slide Subtitle"/>
          <p:cNvSpPr txBox="1"/>
          <p:nvPr>
            <p:ph type="body" sz="quarter" idx="21"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Slide Subtitle</a:t>
            </a:r>
          </a:p>
        </p:txBody>
      </p:sp>
      <p:sp>
        <p:nvSpPr>
          <p:cNvPr id="82" name="Slide Title"/>
          <p:cNvSpPr txBox="1"/>
          <p:nvPr>
            <p:ph type="title" hasCustomPrompt="1"/>
          </p:nvPr>
        </p:nvSpPr>
        <p:spPr>
          <a:xfrm>
            <a:off x="1206500" y="635000"/>
            <a:ext cx="9779000" cy="1689100"/>
          </a:xfrm>
          <a:prstGeom prst="rect">
            <a:avLst/>
          </a:prstGeom>
        </p:spPr>
        <p:txBody>
          <a:bodyPr/>
          <a:lstStyle/>
          <a:p>
            <a:pPr/>
            <a:r>
              <a:t>Slide Title</a:t>
            </a:r>
          </a:p>
        </p:txBody>
      </p:sp>
      <p:sp>
        <p:nvSpPr>
          <p:cNvPr id="83" name="Body Level One…"/>
          <p:cNvSpPr txBox="1"/>
          <p:nvPr>
            <p:ph type="body" sz="half" idx="1" hasCustomPrompt="1"/>
          </p:nvPr>
        </p:nvSpPr>
        <p:spPr>
          <a:xfrm>
            <a:off x="1206500" y="4248504"/>
            <a:ext cx="9779000" cy="8256012"/>
          </a:xfrm>
          <a:prstGeom prst="rect">
            <a:avLst/>
          </a:prstGeom>
        </p:spPr>
        <p:txBody>
          <a:bodyPr/>
          <a:lstStyle/>
          <a:p>
            <a:pPr/>
            <a:r>
              <a:t>Slide bullet text</a:t>
            </a:r>
          </a:p>
          <a:p>
            <a:pPr lvl="1"/>
            <a:r>
              <a:t/>
            </a:r>
          </a:p>
          <a:p>
            <a:pPr lvl="2"/>
            <a:r>
              <a:t/>
            </a:r>
          </a:p>
          <a:p>
            <a:pPr lvl="3"/>
            <a:r>
              <a:t/>
            </a:r>
          </a:p>
          <a:p>
            <a:pPr lvl="4"/>
            <a:r>
              <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1" name="Section Title"/>
          <p:cNvSpPr txBox="1"/>
          <p:nvPr>
            <p:ph type="title" hasCustomPrompt="1"/>
          </p:nvPr>
        </p:nvSpPr>
        <p:spPr>
          <a:xfrm>
            <a:off x="1206496" y="3911600"/>
            <a:ext cx="21971004" cy="4648200"/>
          </a:xfrm>
          <a:prstGeom prst="rect">
            <a:avLst/>
          </a:prstGeom>
        </p:spPr>
        <p:txBody>
          <a:bodyPr anchor="ctr"/>
          <a:lstStyle>
            <a:lvl1pPr>
              <a:defRPr spc="-119" sz="12000"/>
            </a:lvl1pPr>
          </a:lstStyle>
          <a:p>
            <a:pPr/>
            <a:r>
              <a:t>Section Title</a:t>
            </a: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635000"/>
            <a:ext cx="21971000" cy="1689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23558499" y="12458699"/>
            <a:ext cx="388621" cy="429261"/>
          </a:xfrm>
          <a:prstGeom prst="rect">
            <a:avLst/>
          </a:prstGeom>
          <a:ln w="12700">
            <a:miter lim="400000"/>
          </a:ln>
        </p:spPr>
        <p:txBody>
          <a:bodyPr wrap="none" lIns="50800" tIns="50800" rIns="50800" bIns="50800" anchor="b">
            <a:spAutoFit/>
          </a:bodyPr>
          <a:lstStyle>
            <a:lvl1pPr algn="r" defTabSz="584200">
              <a:spcBef>
                <a:spcPts val="0"/>
              </a:spcBef>
              <a:defRPr sz="2000">
                <a:latin typeface="Graphik"/>
                <a:ea typeface="Graphik"/>
                <a:cs typeface="Graphik"/>
                <a:sym typeface="Graphik"/>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transition xmlns:p14="http://schemas.microsoft.com/office/powerpoint/2010/main" spd="med" advClick="1"/>
  <p:txStyles>
    <p:titleStyle>
      <a:lvl1pPr marL="0" marR="0" indent="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1pPr>
      <a:lvl2pPr marL="0" marR="0" indent="4572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2pPr>
      <a:lvl3pPr marL="0" marR="0" indent="9144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3pPr>
      <a:lvl4pPr marL="0" marR="0" indent="13716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4pPr>
      <a:lvl5pPr marL="0" marR="0" indent="18288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5pPr>
      <a:lvl6pPr marL="0" marR="0" indent="22860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6pPr>
      <a:lvl7pPr marL="0" marR="0" indent="27432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7pPr>
      <a:lvl8pPr marL="0" marR="0" indent="32004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8pPr>
      <a:lvl9pPr marL="0" marR="0" indent="36576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9pPr>
    </p:titleStyle>
    <p:bodyStyle>
      <a:lvl1pPr marL="4572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1pPr>
      <a:lvl2pPr marL="9144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2pPr>
      <a:lvl3pPr marL="13716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3pPr>
      <a:lvl4pPr marL="18288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4pPr>
      <a:lvl5pPr marL="22860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5pPr>
      <a:lvl6pPr marL="27432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6pPr>
      <a:lvl7pPr marL="32004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7pPr>
      <a:lvl8pPr marL="36576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8pPr>
      <a:lvl9pPr marL="41148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Graphik Light"/>
          <a:ea typeface="Graphik Light"/>
          <a:cs typeface="Graphik Light"/>
          <a:sym typeface="Graphik Light"/>
        </a:defRPr>
      </a:lvl9pPr>
    </p:bodyStyle>
    <p:otherStyle>
      <a:lvl1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1pPr>
      <a:lvl2pPr marL="0" marR="0" indent="4572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2pPr>
      <a:lvl3pPr marL="0" marR="0" indent="9144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3pPr>
      <a:lvl4pPr marL="0" marR="0" indent="13716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4pPr>
      <a:lvl5pPr marL="0" marR="0" indent="18288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5pPr>
      <a:lvl6pPr marL="0" marR="0" indent="22860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6pPr>
      <a:lvl7pPr marL="0" marR="0" indent="27432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7pPr>
      <a:lvl8pPr marL="0" marR="0" indent="32004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8pPr>
      <a:lvl9pPr marL="0" marR="0" indent="36576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video" Target="../media/media1.mov"/><Relationship Id="rId3" Type="http://schemas.microsoft.com/office/2007/relationships/media" Target="../media/media1.mov"/><Relationship Id="rId4"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HOUSE PRICE PREDICTION SYSTEM"/>
          <p:cNvSpPr txBox="1"/>
          <p:nvPr>
            <p:ph type="subTitle" sz="quarter" idx="1"/>
          </p:nvPr>
        </p:nvSpPr>
        <p:spPr>
          <a:xfrm>
            <a:off x="1206500" y="3754625"/>
            <a:ext cx="21971000" cy="1035333"/>
          </a:xfrm>
          <a:prstGeom prst="rect">
            <a:avLst/>
          </a:prstGeom>
        </p:spPr>
        <p:txBody>
          <a:bodyPr/>
          <a:lstStyle>
            <a:lvl1pPr algn="ctr">
              <a:defRPr u="sng">
                <a:solidFill>
                  <a:srgbClr val="868105">
                    <a:alpha val="85000"/>
                  </a:srgbClr>
                </a:solidFill>
                <a:latin typeface="Produkt Medium"/>
                <a:ea typeface="Produkt Medium"/>
                <a:cs typeface="Produkt Medium"/>
                <a:sym typeface="Produkt Medium"/>
              </a:defRPr>
            </a:lvl1pPr>
          </a:lstStyle>
          <a:p>
            <a:pPr/>
            <a:r>
              <a:t>HOUSE PRICE PREDICTION SYSTEM</a:t>
            </a:r>
          </a:p>
        </p:txBody>
      </p:sp>
      <p:sp>
        <p:nvSpPr>
          <p:cNvPr id="172" name="A…"/>
          <p:cNvSpPr txBox="1"/>
          <p:nvPr>
            <p:ph type="ctrTitle"/>
          </p:nvPr>
        </p:nvSpPr>
        <p:spPr>
          <a:xfrm>
            <a:off x="1206500" y="653721"/>
            <a:ext cx="21971000" cy="2706837"/>
          </a:xfrm>
          <a:prstGeom prst="rect">
            <a:avLst/>
          </a:prstGeom>
        </p:spPr>
        <p:txBody>
          <a:bodyPr/>
          <a:lstStyle/>
          <a:p>
            <a:pPr algn="ctr">
              <a:defRPr spc="-79" sz="8000"/>
            </a:pPr>
            <a:r>
              <a:t>A</a:t>
            </a:r>
          </a:p>
          <a:p>
            <a:pPr algn="ctr">
              <a:defRPr spc="-79" sz="8000"/>
            </a:pPr>
            <a:r>
              <a:t>Project Presentation On</a:t>
            </a:r>
          </a:p>
        </p:txBody>
      </p:sp>
      <p:sp>
        <p:nvSpPr>
          <p:cNvPr id="173" name="PRESENTED BY :…"/>
          <p:cNvSpPr txBox="1"/>
          <p:nvPr/>
        </p:nvSpPr>
        <p:spPr>
          <a:xfrm>
            <a:off x="2245608" y="10940484"/>
            <a:ext cx="4982835" cy="2307921"/>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fontScale="100000" lnSpcReduction="0"/>
          </a:bodyPr>
          <a:lstStyle/>
          <a:p>
            <a:pPr algn="ctr" defTabSz="825500">
              <a:spcBef>
                <a:spcPts val="0"/>
              </a:spcBef>
              <a:defRPr sz="3300">
                <a:solidFill>
                  <a:srgbClr val="000000"/>
                </a:solidFill>
                <a:latin typeface="Produkt Light"/>
                <a:ea typeface="Produkt Light"/>
                <a:cs typeface="Produkt Light"/>
                <a:sym typeface="Produkt Light"/>
              </a:defRPr>
            </a:pPr>
            <a:r>
              <a:t>PRESENTED BY :</a:t>
            </a:r>
          </a:p>
          <a:p>
            <a:pPr algn="ctr" defTabSz="825500">
              <a:spcBef>
                <a:spcPts val="0"/>
              </a:spcBef>
              <a:defRPr sz="3300">
                <a:solidFill>
                  <a:srgbClr val="000000"/>
                </a:solidFill>
                <a:latin typeface="Produkt Light"/>
                <a:ea typeface="Produkt Light"/>
                <a:cs typeface="Produkt Light"/>
                <a:sym typeface="Produkt Light"/>
              </a:defRPr>
            </a:pPr>
            <a:r>
              <a:t>Shalini Gavel</a:t>
            </a:r>
          </a:p>
          <a:p>
            <a:pPr algn="ctr" defTabSz="825500">
              <a:spcBef>
                <a:spcPts val="0"/>
              </a:spcBef>
              <a:defRPr sz="3300">
                <a:solidFill>
                  <a:srgbClr val="000000"/>
                </a:solidFill>
                <a:latin typeface="Produkt Light"/>
                <a:ea typeface="Produkt Light"/>
                <a:cs typeface="Produkt Light"/>
                <a:sym typeface="Produkt Light"/>
              </a:defRPr>
            </a:pPr>
            <a:r>
              <a:t>B.Sc (Hons) CSIT</a:t>
            </a:r>
          </a:p>
          <a:p>
            <a:pPr algn="ctr" defTabSz="825500">
              <a:spcBef>
                <a:spcPts val="0"/>
              </a:spcBef>
              <a:defRPr sz="3300">
                <a:solidFill>
                  <a:srgbClr val="000000"/>
                </a:solidFill>
                <a:latin typeface="Produkt Light"/>
                <a:ea typeface="Produkt Light"/>
                <a:cs typeface="Produkt Light"/>
                <a:sym typeface="Produkt Light"/>
              </a:defRPr>
            </a:pPr>
            <a:r>
              <a:t>VI Sem</a:t>
            </a:r>
          </a:p>
        </p:txBody>
      </p:sp>
      <p:sp>
        <p:nvSpPr>
          <p:cNvPr id="174" name="GUIDED BY :…"/>
          <p:cNvSpPr txBox="1"/>
          <p:nvPr/>
        </p:nvSpPr>
        <p:spPr>
          <a:xfrm>
            <a:off x="17298080" y="10940484"/>
            <a:ext cx="4982835" cy="2203852"/>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fontScale="100000" lnSpcReduction="0"/>
          </a:bodyPr>
          <a:lstStyle/>
          <a:p>
            <a:pPr algn="ctr" defTabSz="784225">
              <a:spcBef>
                <a:spcPts val="0"/>
              </a:spcBef>
              <a:defRPr sz="3135">
                <a:solidFill>
                  <a:srgbClr val="000000"/>
                </a:solidFill>
                <a:latin typeface="Produkt Light"/>
                <a:ea typeface="Produkt Light"/>
                <a:cs typeface="Produkt Light"/>
                <a:sym typeface="Produkt Light"/>
              </a:defRPr>
            </a:pPr>
            <a:r>
              <a:t>GUIDED BY :</a:t>
            </a:r>
          </a:p>
          <a:p>
            <a:pPr algn="ctr" defTabSz="784225">
              <a:spcBef>
                <a:spcPts val="0"/>
              </a:spcBef>
              <a:defRPr sz="3135">
                <a:solidFill>
                  <a:srgbClr val="000000"/>
                </a:solidFill>
                <a:latin typeface="Produkt Light"/>
                <a:ea typeface="Produkt Light"/>
                <a:cs typeface="Produkt Light"/>
                <a:sym typeface="Produkt Light"/>
              </a:defRPr>
            </a:pPr>
            <a:r>
              <a:t>Mr. Shreemat Das</a:t>
            </a:r>
          </a:p>
          <a:p>
            <a:pPr algn="ctr" defTabSz="784225">
              <a:spcBef>
                <a:spcPts val="0"/>
              </a:spcBef>
              <a:defRPr sz="3135">
                <a:solidFill>
                  <a:srgbClr val="000000"/>
                </a:solidFill>
                <a:latin typeface="Produkt Light"/>
                <a:ea typeface="Produkt Light"/>
                <a:cs typeface="Produkt Light"/>
                <a:sym typeface="Produkt Light"/>
              </a:defRPr>
            </a:pPr>
            <a:r>
              <a:t>Asst. Professor</a:t>
            </a:r>
          </a:p>
          <a:p>
            <a:pPr algn="ctr" defTabSz="784225">
              <a:spcBef>
                <a:spcPts val="0"/>
              </a:spcBef>
              <a:defRPr sz="3135">
                <a:solidFill>
                  <a:srgbClr val="000000"/>
                </a:solidFill>
                <a:latin typeface="Produkt Light"/>
                <a:ea typeface="Produkt Light"/>
                <a:cs typeface="Produkt Light"/>
                <a:sym typeface="Produkt Light"/>
              </a:defRPr>
            </a:pPr>
            <a:r>
              <a:t>Dept. of CS &amp; IT</a:t>
            </a:r>
          </a:p>
        </p:txBody>
      </p:sp>
      <p:grpSp>
        <p:nvGrpSpPr>
          <p:cNvPr id="177" name="Guru_Ghasidas_University_Insignia.svg.png"/>
          <p:cNvGrpSpPr/>
          <p:nvPr/>
        </p:nvGrpSpPr>
        <p:grpSpPr>
          <a:xfrm>
            <a:off x="10257370" y="5184025"/>
            <a:ext cx="3663862" cy="3740061"/>
            <a:chOff x="0" y="0"/>
            <a:chExt cx="3663860" cy="3740060"/>
          </a:xfrm>
        </p:grpSpPr>
        <p:pic>
          <p:nvPicPr>
            <p:cNvPr id="176" name="Guru_Ghasidas_University_Insignia.svg.png" descr="Guru_Ghasidas_University_Insignia.svg.png"/>
            <p:cNvPicPr>
              <a:picLocks noChangeAspect="1"/>
            </p:cNvPicPr>
            <p:nvPr/>
          </p:nvPicPr>
          <p:blipFill>
            <a:blip r:embed="rId2">
              <a:extLst/>
            </a:blip>
            <a:stretch>
              <a:fillRect/>
            </a:stretch>
          </p:blipFill>
          <p:spPr>
            <a:xfrm>
              <a:off x="127000" y="88900"/>
              <a:ext cx="3409861" cy="3409861"/>
            </a:xfrm>
            <a:prstGeom prst="rect">
              <a:avLst/>
            </a:prstGeom>
            <a:ln>
              <a:noFill/>
            </a:ln>
            <a:effectLst/>
          </p:spPr>
        </p:pic>
        <p:pic>
          <p:nvPicPr>
            <p:cNvPr id="175" name="Guru_Ghasidas_University_Insignia.svg.png" descr="Guru_Ghasidas_University_Insignia.svg.png"/>
            <p:cNvPicPr>
              <a:picLocks noChangeAspect="0"/>
            </p:cNvPicPr>
            <p:nvPr/>
          </p:nvPicPr>
          <p:blipFill>
            <a:blip r:embed="rId3">
              <a:extLst/>
            </a:blip>
            <a:stretch>
              <a:fillRect/>
            </a:stretch>
          </p:blipFill>
          <p:spPr>
            <a:xfrm>
              <a:off x="0" y="0"/>
              <a:ext cx="3663861" cy="3740061"/>
            </a:xfrm>
            <a:prstGeom prst="rect">
              <a:avLst/>
            </a:prstGeom>
            <a:effectLst/>
          </p:spPr>
        </p:pic>
      </p:grpSp>
      <p:sp>
        <p:nvSpPr>
          <p:cNvPr id="178" name="Guru Ghasidas Vishwavidyalaya, Koni…"/>
          <p:cNvSpPr txBox="1"/>
          <p:nvPr/>
        </p:nvSpPr>
        <p:spPr>
          <a:xfrm>
            <a:off x="-198672" y="9013048"/>
            <a:ext cx="24781344" cy="1838474"/>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fontScale="100000" lnSpcReduction="0"/>
          </a:bodyPr>
          <a:lstStyle/>
          <a:p>
            <a:pPr algn="ctr" defTabSz="643889">
              <a:lnSpc>
                <a:spcPct val="120000"/>
              </a:lnSpc>
              <a:spcBef>
                <a:spcPts val="0"/>
              </a:spcBef>
              <a:defRPr sz="3120">
                <a:solidFill>
                  <a:srgbClr val="000000"/>
                </a:solidFill>
                <a:latin typeface="Produkt Light"/>
                <a:ea typeface="Produkt Light"/>
                <a:cs typeface="Produkt Light"/>
                <a:sym typeface="Produkt Light"/>
              </a:defRPr>
            </a:pPr>
            <a:r>
              <a:t>Guru Ghasidas Vishwavidyalaya, Koni</a:t>
            </a:r>
          </a:p>
          <a:p>
            <a:pPr algn="ctr" defTabSz="643889">
              <a:lnSpc>
                <a:spcPct val="120000"/>
              </a:lnSpc>
              <a:spcBef>
                <a:spcPts val="0"/>
              </a:spcBef>
              <a:defRPr sz="3120">
                <a:solidFill>
                  <a:srgbClr val="000000"/>
                </a:solidFill>
                <a:latin typeface="Produkt Light"/>
                <a:ea typeface="Produkt Light"/>
                <a:cs typeface="Produkt Light"/>
                <a:sym typeface="Produkt Light"/>
              </a:defRPr>
            </a:pPr>
            <a:r>
              <a:t>Bilaspur, Chhattisgarh</a:t>
            </a:r>
          </a:p>
          <a:p>
            <a:pPr algn="ctr" defTabSz="643889">
              <a:lnSpc>
                <a:spcPct val="120000"/>
              </a:lnSpc>
              <a:spcBef>
                <a:spcPts val="0"/>
              </a:spcBef>
              <a:defRPr sz="3120">
                <a:solidFill>
                  <a:srgbClr val="000000"/>
                </a:solidFill>
                <a:latin typeface="Produkt Light"/>
                <a:ea typeface="Produkt Light"/>
                <a:cs typeface="Produkt Light"/>
                <a:sym typeface="Produkt Light"/>
              </a:defRPr>
            </a:pPr>
            <a:r>
              <a:t>May-2025</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5" name="Screenshot 2025-05-03 at 7.44.51 PM.png" descr="Screenshot 2025-05-03 at 7.44.51 PM.png"/>
          <p:cNvPicPr>
            <a:picLocks noChangeAspect="1"/>
          </p:cNvPicPr>
          <p:nvPr>
            <p:ph type="pic" idx="21"/>
          </p:nvPr>
        </p:nvPicPr>
        <p:blipFill>
          <a:blip r:embed="rId2">
            <a:extLst/>
          </a:blip>
          <a:srcRect l="0" t="0" r="0" b="0"/>
          <a:stretch>
            <a:fillRect/>
          </a:stretch>
        </p:blipFill>
        <p:spPr>
          <a:xfrm>
            <a:off x="2034523" y="1585197"/>
            <a:ext cx="20315084" cy="10912304"/>
          </a:xfrm>
          <a:prstGeom prst="rect">
            <a:avLst/>
          </a:prstGeom>
        </p:spPr>
      </p:pic>
      <p:sp>
        <p:nvSpPr>
          <p:cNvPr id="206" name="HOMEPAGE"/>
          <p:cNvSpPr txBox="1"/>
          <p:nvPr/>
        </p:nvSpPr>
        <p:spPr>
          <a:xfrm>
            <a:off x="10153554" y="242725"/>
            <a:ext cx="4076892" cy="10090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defTabSz="825500">
              <a:spcBef>
                <a:spcPts val="0"/>
              </a:spcBef>
              <a:defRPr sz="5500">
                <a:latin typeface="+mn-lt"/>
                <a:ea typeface="+mn-ea"/>
                <a:cs typeface="+mn-cs"/>
                <a:sym typeface="Produkt Extralight"/>
              </a:defRPr>
            </a:lvl1pPr>
          </a:lstStyle>
          <a:p>
            <a:pPr/>
            <a:r>
              <a:t>HOMEPAGE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8" name="Screenshot 2025-05-03 at 7.45.29 PM.png" descr="Screenshot 2025-05-03 at 7.45.29 PM.png"/>
          <p:cNvPicPr>
            <a:picLocks noChangeAspect="1"/>
          </p:cNvPicPr>
          <p:nvPr>
            <p:ph type="pic" idx="21"/>
          </p:nvPr>
        </p:nvPicPr>
        <p:blipFill>
          <a:blip r:embed="rId2">
            <a:extLst/>
          </a:blip>
          <a:srcRect l="0" t="0" r="0" b="0"/>
          <a:stretch>
            <a:fillRect/>
          </a:stretch>
        </p:blipFill>
        <p:spPr>
          <a:xfrm>
            <a:off x="3027997" y="1327732"/>
            <a:ext cx="18328136" cy="11427234"/>
          </a:xfrm>
          <a:prstGeom prst="rect">
            <a:avLst/>
          </a:prstGeom>
        </p:spPr>
      </p:pic>
      <p:sp>
        <p:nvSpPr>
          <p:cNvPr id="209" name="HOMEPAGE"/>
          <p:cNvSpPr txBox="1"/>
          <p:nvPr/>
        </p:nvSpPr>
        <p:spPr>
          <a:xfrm>
            <a:off x="10153554" y="242725"/>
            <a:ext cx="4076892" cy="10090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defTabSz="825500">
              <a:spcBef>
                <a:spcPts val="0"/>
              </a:spcBef>
              <a:defRPr sz="5500">
                <a:latin typeface="+mn-lt"/>
                <a:ea typeface="+mn-ea"/>
                <a:cs typeface="+mn-cs"/>
                <a:sym typeface="Produkt Extralight"/>
              </a:defRPr>
            </a:lvl1pPr>
          </a:lstStyle>
          <a:p>
            <a:pPr/>
            <a:r>
              <a:t>HOMEPAGE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1" name="Record.mov" descr="Record.mov"/>
          <p:cNvPicPr>
            <a:picLocks noChangeAspect="0"/>
          </p:cNvPicPr>
          <p:nvPr>
            <p:ph type="pic" idx="21"/>
            <a:videoFile r:link="rId2"/>
            <p:extLst>
              <p:ext uri="{DAA4B4D4-6D71-4841-9C94-3DE7FCFB9230}">
                <p14:media xmlns:p14="http://schemas.microsoft.com/office/powerpoint/2010/main" r:embed="rId3"/>
              </p:ext>
            </p:extLst>
          </p:nvPr>
        </p:nvPicPr>
        <p:blipFill>
          <a:blip r:embed="rId4">
            <a:extLst/>
          </a:blip>
          <a:stretch>
            <a:fillRect/>
          </a:stretch>
        </p:blipFill>
        <p:spPr>
          <a:xfrm>
            <a:off x="3050278" y="1327732"/>
            <a:ext cx="18283575" cy="11427234"/>
          </a:xfrm>
          <a:prstGeom prst="rect">
            <a:avLst/>
          </a:prstGeom>
        </p:spPr>
      </p:pic>
      <p:sp>
        <p:nvSpPr>
          <p:cNvPr id="212" name="VIDEO SAMPLE"/>
          <p:cNvSpPr txBox="1"/>
          <p:nvPr/>
        </p:nvSpPr>
        <p:spPr>
          <a:xfrm>
            <a:off x="9563322" y="242725"/>
            <a:ext cx="5257356" cy="10090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defTabSz="825500">
              <a:spcBef>
                <a:spcPts val="0"/>
              </a:spcBef>
              <a:defRPr sz="5500">
                <a:latin typeface="+mn-lt"/>
                <a:ea typeface="+mn-ea"/>
                <a:cs typeface="+mn-cs"/>
                <a:sym typeface="Produkt Extralight"/>
              </a:defRPr>
            </a:lvl1pPr>
          </a:lstStyle>
          <a:p>
            <a:pPr/>
            <a:r>
              <a:t>VIDEO SAMPLE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0783" fill="hold"/>
                                        <p:tgtEl>
                                          <p:spTgt spid="211"/>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211"/>
                </p:tgtEl>
              </p:cMediaNode>
            </p:video>
            <p:seq concurrent="1" prevAc="none" nextAc="seek">
              <p:cTn id="8" evtFilter="cancelBubble" nodeType="interactiveSeq" restart="whenNotActive" fill="hold">
                <p:stCondLst>
                  <p:cond delay="0" evt="onClick">
                    <p:tgtEl>
                      <p:spTgt spid="211"/>
                    </p:tgtEl>
                  </p:cond>
                </p:stCondLst>
                <p:endSync delay="0" evt="end">
                  <p:rtn val="all"/>
                </p:endSync>
                <p:childTnLst>
                  <p:par>
                    <p:cTn id="9" fill="hold">
                      <p:stCondLst>
                        <p:cond delay="0"/>
                      </p:stCondLst>
                      <p:childTnLst>
                        <p:par>
                          <p:cTn id="10" fill="hold">
                            <p:stCondLst>
                              <p:cond delay="0"/>
                            </p:stCondLst>
                            <p:childTnLst>
                              <p:par>
                                <p:cTn id="11" presetClass="mediacall" nodeType="clickEffect" presetSubtype="0" presetID="2" fill="hold">
                                  <p:stCondLst>
                                    <p:cond delay="0"/>
                                  </p:stCondLst>
                                  <p:childTnLst>
                                    <p:cmd type="call" cmd="togglePause">
                                      <p:cBhvr>
                                        <p:cTn id="12" dur="1" fill="hold"/>
                                        <p:tgtEl>
                                          <p:spTgt spid="211"/>
                                        </p:tgtEl>
                                      </p:cBhvr>
                                    </p:cmd>
                                  </p:childTnLst>
                                </p:cTn>
                              </p:par>
                            </p:childTnLst>
                          </p:cTn>
                        </p:par>
                      </p:childTnLst>
                    </p:cTn>
                  </p:par>
                </p:childTnLst>
              </p:cTn>
              <p:nextCondLst>
                <p:cond delay="0" evt="onClick">
                  <p:tgtEl>
                    <p:spTgt spid="211"/>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ADVANTAGES"/>
          <p:cNvSpPr txBox="1"/>
          <p:nvPr>
            <p:ph type="body" idx="21"/>
          </p:nvPr>
        </p:nvSpPr>
        <p:spPr>
          <a:xfrm>
            <a:off x="1206500" y="978255"/>
            <a:ext cx="21971000" cy="1003301"/>
          </a:xfrm>
          <a:prstGeom prst="rect">
            <a:avLst/>
          </a:prstGeom>
          <a:extLst>
            <a:ext uri="{C572A759-6A51-4108-AA02-DFA0A04FC94B}">
              <ma14:wrappingTextBoxFlag xmlns:ma14="http://schemas.microsoft.com/office/mac/drawingml/2011/main" val="1"/>
            </a:ext>
          </a:extLst>
        </p:spPr>
        <p:txBody>
          <a:bodyPr/>
          <a:lstStyle>
            <a:lvl1pPr algn="ctr"/>
          </a:lstStyle>
          <a:p>
            <a:pPr/>
            <a:r>
              <a:t>ADVANTAGES</a:t>
            </a:r>
          </a:p>
        </p:txBody>
      </p:sp>
      <p:sp>
        <p:nvSpPr>
          <p:cNvPr id="215" name="✅Accurate predictions :  uses a trained ML model to provide reliable and data-driven house price estimates.…"/>
          <p:cNvSpPr txBox="1"/>
          <p:nvPr>
            <p:ph type="body" idx="1"/>
          </p:nvPr>
        </p:nvSpPr>
        <p:spPr>
          <a:xfrm>
            <a:off x="1206500" y="2267764"/>
            <a:ext cx="21971000" cy="10656722"/>
          </a:xfrm>
          <a:prstGeom prst="rect">
            <a:avLst/>
          </a:prstGeom>
        </p:spPr>
        <p:txBody>
          <a:bodyPr/>
          <a:lstStyle/>
          <a:p>
            <a:pPr marL="480059" indent="-480059" defTabSz="298703">
              <a:spcBef>
                <a:spcPts val="5000"/>
              </a:spcBef>
              <a:buSzPct val="100000"/>
              <a:buChar char="•"/>
              <a:defRPr b="1" sz="3359">
                <a:latin typeface="Graphik"/>
                <a:ea typeface="Graphik"/>
                <a:cs typeface="Graphik"/>
                <a:sym typeface="Graphik"/>
              </a:defRPr>
            </a:pPr>
            <a:r>
              <a:t>✅Accurate predictions :  </a:t>
            </a:r>
            <a:r>
              <a:rPr b="0">
                <a:latin typeface="Graphik Light"/>
                <a:ea typeface="Graphik Light"/>
                <a:cs typeface="Graphik Light"/>
                <a:sym typeface="Graphik Light"/>
              </a:rPr>
              <a:t>uses a trained ML model to provide reliable and data-driven house price estimates.</a:t>
            </a:r>
            <a:endParaRPr b="0">
              <a:latin typeface="Graphik Light"/>
              <a:ea typeface="Graphik Light"/>
              <a:cs typeface="Graphik Light"/>
              <a:sym typeface="Graphik Light"/>
            </a:endParaRPr>
          </a:p>
          <a:p>
            <a:pPr marL="480059" indent="-480059" defTabSz="298703">
              <a:spcBef>
                <a:spcPts val="5000"/>
              </a:spcBef>
              <a:buSzPct val="100000"/>
              <a:buChar char="•"/>
              <a:defRPr b="1" sz="3359">
                <a:latin typeface="Graphik"/>
                <a:ea typeface="Graphik"/>
                <a:cs typeface="Graphik"/>
                <a:sym typeface="Graphik"/>
              </a:defRPr>
            </a:pPr>
            <a:r>
              <a:t>⚡️Fast &amp; Efficient : </a:t>
            </a:r>
            <a:r>
              <a:rPr b="0">
                <a:latin typeface="Graphik Light"/>
                <a:ea typeface="Graphik Light"/>
                <a:cs typeface="Graphik Light"/>
                <a:sym typeface="Graphik Light"/>
              </a:rPr>
              <a:t>instant predictions with just a few clicks.</a:t>
            </a:r>
            <a:endParaRPr b="0">
              <a:latin typeface="Graphik Light"/>
              <a:ea typeface="Graphik Light"/>
              <a:cs typeface="Graphik Light"/>
              <a:sym typeface="Graphik Light"/>
            </a:endParaRPr>
          </a:p>
          <a:p>
            <a:pPr marL="480059" indent="-480059" defTabSz="298703">
              <a:spcBef>
                <a:spcPts val="5000"/>
              </a:spcBef>
              <a:buSzPct val="100000"/>
              <a:buChar char="•"/>
              <a:defRPr b="1" sz="3359">
                <a:latin typeface="Graphik"/>
                <a:ea typeface="Graphik"/>
                <a:cs typeface="Graphik"/>
                <a:sym typeface="Graphik"/>
              </a:defRPr>
            </a:pPr>
            <a:r>
              <a:t>🌐Accessible anywhere : </a:t>
            </a:r>
            <a:r>
              <a:rPr b="0">
                <a:latin typeface="Graphik Light"/>
                <a:ea typeface="Graphik Light"/>
                <a:cs typeface="Graphik Light"/>
                <a:sym typeface="Graphik Light"/>
              </a:rPr>
              <a:t>as a web-based solution, it can be accessed from any device with internet connectivity.</a:t>
            </a:r>
          </a:p>
          <a:p>
            <a:pPr marL="480059" indent="-480059" defTabSz="298703">
              <a:spcBef>
                <a:spcPts val="5000"/>
              </a:spcBef>
              <a:buSzPct val="100000"/>
              <a:buChar char="•"/>
              <a:defRPr b="1" sz="3359">
                <a:latin typeface="Graphik"/>
                <a:ea typeface="Graphik"/>
                <a:cs typeface="Graphik"/>
                <a:sym typeface="Graphik"/>
              </a:defRPr>
            </a:pPr>
            <a:r>
              <a:t>🔄Easily upgradable : </a:t>
            </a:r>
            <a:r>
              <a:rPr b="0">
                <a:latin typeface="Graphik Light"/>
                <a:ea typeface="Graphik Light"/>
                <a:cs typeface="Graphik Light"/>
                <a:sym typeface="Graphik Light"/>
              </a:rPr>
              <a:t>new features like additional data points, charts, or mapping tools can be added with minimal efforts.</a:t>
            </a:r>
            <a:endParaRPr b="0">
              <a:latin typeface="Graphik Light"/>
              <a:ea typeface="Graphik Light"/>
              <a:cs typeface="Graphik Light"/>
              <a:sym typeface="Graphik Light"/>
            </a:endParaRPr>
          </a:p>
          <a:p>
            <a:pPr marL="480059" indent="-480059" defTabSz="298703">
              <a:spcBef>
                <a:spcPts val="5000"/>
              </a:spcBef>
              <a:buSzPct val="100000"/>
              <a:buChar char="•"/>
              <a:defRPr b="1" sz="3359">
                <a:latin typeface="Graphik"/>
                <a:ea typeface="Graphik"/>
                <a:cs typeface="Graphik"/>
                <a:sym typeface="Graphik"/>
              </a:defRPr>
            </a:pPr>
            <a:r>
              <a:t>💸Cost effective solution : </a:t>
            </a:r>
            <a:r>
              <a:rPr b="0">
                <a:latin typeface="Graphik Light"/>
                <a:ea typeface="Graphik Light"/>
                <a:cs typeface="Graphik Light"/>
                <a:sym typeface="Graphik Light"/>
              </a:rPr>
              <a:t>eliminates the need for expensive third-party valuation services, making it budget-friendly.</a:t>
            </a:r>
            <a:endParaRPr b="0">
              <a:latin typeface="Graphik Light"/>
              <a:ea typeface="Graphik Light"/>
              <a:cs typeface="Graphik Light"/>
              <a:sym typeface="Graphik Light"/>
            </a:endParaRPr>
          </a:p>
          <a:p>
            <a:pPr marL="480059" indent="-480059" defTabSz="298703">
              <a:spcBef>
                <a:spcPts val="5000"/>
              </a:spcBef>
              <a:buSzPct val="100000"/>
              <a:buChar char="•"/>
              <a:defRPr b="1" sz="3359">
                <a:latin typeface="Graphik"/>
                <a:ea typeface="Graphik"/>
                <a:cs typeface="Graphik"/>
                <a:sym typeface="Graphik"/>
              </a:defRPr>
            </a:pPr>
            <a:r>
              <a:t>🔒Secure &amp; private : </a:t>
            </a:r>
            <a:r>
              <a:rPr b="0">
                <a:latin typeface="Graphik Light"/>
                <a:ea typeface="Graphik Light"/>
                <a:cs typeface="Graphik Light"/>
                <a:sym typeface="Graphik Light"/>
              </a:rPr>
              <a:t>operates locally or on secured servers.</a:t>
            </a:r>
            <a:endParaRPr b="0">
              <a:latin typeface="Graphik Light"/>
              <a:ea typeface="Graphik Light"/>
              <a:cs typeface="Graphik Light"/>
              <a:sym typeface="Graphik Light"/>
            </a:endParaRPr>
          </a:p>
          <a:p>
            <a:pPr marL="480059" indent="-480059" defTabSz="298703">
              <a:spcBef>
                <a:spcPts val="5000"/>
              </a:spcBef>
              <a:buSzPct val="100000"/>
              <a:buChar char="•"/>
              <a:defRPr b="1" sz="3359">
                <a:latin typeface="Graphik"/>
                <a:ea typeface="Graphik"/>
                <a:cs typeface="Graphik"/>
                <a:sym typeface="Graphik"/>
              </a:defRPr>
            </a:pPr>
            <a:r>
              <a:t>📊Data-driven insights : </a:t>
            </a:r>
            <a:r>
              <a:rPr b="0">
                <a:latin typeface="Graphik Light"/>
                <a:ea typeface="Graphik Light"/>
                <a:cs typeface="Graphik Light"/>
                <a:sym typeface="Graphik Light"/>
              </a:rPr>
              <a:t>leverages historical data to make informed predictions, reducing bias and guesswork.</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17" name="CONCLUSION"/>
          <p:cNvSpPr txBox="1"/>
          <p:nvPr>
            <p:ph type="body" idx="21"/>
          </p:nvPr>
        </p:nvSpPr>
        <p:spPr>
          <a:xfrm>
            <a:off x="1206500" y="978255"/>
            <a:ext cx="21971000" cy="1003301"/>
          </a:xfrm>
          <a:prstGeom prst="rect">
            <a:avLst/>
          </a:prstGeom>
          <a:extLst>
            <a:ext uri="{C572A759-6A51-4108-AA02-DFA0A04FC94B}">
              <ma14:wrappingTextBoxFlag xmlns:ma14="http://schemas.microsoft.com/office/mac/drawingml/2011/main" val="1"/>
            </a:ext>
          </a:extLst>
        </p:spPr>
        <p:txBody>
          <a:bodyPr/>
          <a:lstStyle>
            <a:lvl1pPr algn="ctr"/>
          </a:lstStyle>
          <a:p>
            <a:pPr/>
            <a:r>
              <a:t>CONCLUSION</a:t>
            </a:r>
          </a:p>
        </p:txBody>
      </p:sp>
      <p:sp>
        <p:nvSpPr>
          <p:cNvPr id="218" name="In conclusion, this project demonstrates the effective integration of machine learning techniques with user-friendly interfaces to solve real-world problems. Looking ahead, there is significant potential for enhancing the application's functionality—such"/>
          <p:cNvSpPr txBox="1"/>
          <p:nvPr>
            <p:ph type="body" idx="1"/>
          </p:nvPr>
        </p:nvSpPr>
        <p:spPr>
          <a:xfrm>
            <a:off x="1206500" y="2581931"/>
            <a:ext cx="21971000" cy="9922585"/>
          </a:xfrm>
          <a:prstGeom prst="rect">
            <a:avLst/>
          </a:prstGeom>
        </p:spPr>
        <p:txBody>
          <a:bodyPr/>
          <a:lstStyle/>
          <a:p>
            <a:pPr>
              <a:spcBef>
                <a:spcPts val="4700"/>
              </a:spcBef>
              <a:defRPr sz="4000"/>
            </a:pPr>
            <a:r>
              <a:t>In conclusion, this project demonstrates the effective integration of machine learning techniques with user-friendly interfaces to solve real-world problems. Looking ahead, there is significant potential for enhancing the application's functionality—such as incorporating more advanced algorithms, expanding data sources for improved accuracy, and enabling real-time analytics. </a:t>
            </a:r>
          </a:p>
          <a:p>
            <a:pPr>
              <a:spcBef>
                <a:spcPts val="4700"/>
              </a:spcBef>
              <a:defRPr sz="4000"/>
            </a:pPr>
            <a:r>
              <a:t>Future development could also focus on deploying the application at scale, optimizing performance for larger datasets, and adding mobile compatibility. With continued innovation and refinement, this project can evolve into a powerful tool with broader applications across various domains, driving impactful decision-making and automation.</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20" name="THANK YOU !"/>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lgn="ctr"/>
          </a:lstStyle>
          <a:p>
            <a:pPr/>
            <a:r>
              <a:t>THANK YOU !</a:t>
            </a:r>
          </a:p>
        </p:txBody>
      </p:sp>
      <p:sp>
        <p:nvSpPr>
          <p:cNvPr id="221" name="“The success of this project is shared with all who offered their guidance and support.”"/>
          <p:cNvSpPr txBox="1"/>
          <p:nvPr>
            <p:ph type="body" sz="half" idx="1"/>
          </p:nvPr>
        </p:nvSpPr>
        <p:spPr>
          <a:xfrm>
            <a:off x="3242178" y="4165063"/>
            <a:ext cx="17899644" cy="4432301"/>
          </a:xfrm>
          <a:prstGeom prst="rect">
            <a:avLst/>
          </a:prstGeom>
        </p:spPr>
        <p:txBody>
          <a:bodyPr/>
          <a:lstStyle/>
          <a:p>
            <a:pPr/>
            <a:r>
              <a:t>“The success of this project is shared with all who offered their guidance and support.”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INTRODUCTION"/>
          <p:cNvSpPr txBox="1"/>
          <p:nvPr>
            <p:ph type="body" idx="21"/>
          </p:nvPr>
        </p:nvSpPr>
        <p:spPr>
          <a:xfrm>
            <a:off x="1206500" y="978255"/>
            <a:ext cx="21971000" cy="1003301"/>
          </a:xfrm>
          <a:prstGeom prst="rect">
            <a:avLst/>
          </a:prstGeom>
          <a:extLst>
            <a:ext uri="{C572A759-6A51-4108-AA02-DFA0A04FC94B}">
              <ma14:wrappingTextBoxFlag xmlns:ma14="http://schemas.microsoft.com/office/mac/drawingml/2011/main" val="1"/>
            </a:ext>
          </a:extLst>
        </p:spPr>
        <p:txBody>
          <a:bodyPr/>
          <a:lstStyle>
            <a:lvl1pPr algn="ctr"/>
          </a:lstStyle>
          <a:p>
            <a:pPr/>
            <a:r>
              <a:t>INTRODUCTION</a:t>
            </a:r>
          </a:p>
        </p:txBody>
      </p:sp>
      <p:sp>
        <p:nvSpPr>
          <p:cNvPr id="181" name="In a dynamic real estate market, accurately estimating property values is invaluable for buyers, sellers, and investors alike. This project leverages the power of various machine learning algorithms to analyze key features of houses, such as size, locati"/>
          <p:cNvSpPr txBox="1"/>
          <p:nvPr>
            <p:ph type="body" idx="1"/>
          </p:nvPr>
        </p:nvSpPr>
        <p:spPr>
          <a:xfrm>
            <a:off x="1206500" y="2015291"/>
            <a:ext cx="21971000" cy="10489225"/>
          </a:xfrm>
          <a:prstGeom prst="rect">
            <a:avLst/>
          </a:prstGeom>
        </p:spPr>
        <p:txBody>
          <a:bodyPr/>
          <a:lstStyle>
            <a:lvl1pPr>
              <a:defRPr sz="4500"/>
            </a:lvl1pPr>
          </a:lstStyle>
          <a:p>
            <a:pPr/>
            <a:r>
              <a:t>In a dynamic real estate market, accurately estimating property values is invaluable for buyers, sellers, and investors alike. This project leverages the power of various machine learning algorithms to analyze key features of houses, such as size, location, number of bedrooms, and more, to build a robust predictive model. By understanding the underlying patterns and relationships within housing data, we aim to provide insightful and reliable price estimations, ultimately bringing more transparency and informed decision-making to the real estate landscape. Let's delve into the methodology, findings, and potential impact of this work.A user-friendly web interface is built using Streamlit for real-time predictions.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3" name="🔧 SOFTWARE REQUIREMENTS :"/>
          <p:cNvSpPr txBox="1"/>
          <p:nvPr>
            <p:ph type="body" idx="21"/>
          </p:nvPr>
        </p:nvSpPr>
        <p:spPr>
          <a:xfrm>
            <a:off x="1206500" y="978255"/>
            <a:ext cx="21971000" cy="1003301"/>
          </a:xfrm>
          <a:prstGeom prst="rect">
            <a:avLst/>
          </a:prstGeom>
          <a:extLst>
            <a:ext uri="{C572A759-6A51-4108-AA02-DFA0A04FC94B}">
              <ma14:wrappingTextBoxFlag xmlns:ma14="http://schemas.microsoft.com/office/mac/drawingml/2011/main" val="1"/>
            </a:ext>
          </a:extLst>
        </p:spPr>
        <p:txBody>
          <a:bodyPr/>
          <a:lstStyle>
            <a:lvl1pPr algn="ctr" defTabSz="784225">
              <a:defRPr sz="5225"/>
            </a:lvl1pPr>
          </a:lstStyle>
          <a:p>
            <a:pPr/>
            <a:r>
              <a:t>🔧 SOFTWARE REQUIREMENTS :</a:t>
            </a:r>
          </a:p>
        </p:txBody>
      </p:sp>
      <p:sp>
        <p:nvSpPr>
          <p:cNvPr id="184" name="Python 3.8+: a high level, interpreted programming language required for running the core code.…"/>
          <p:cNvSpPr txBox="1"/>
          <p:nvPr>
            <p:ph type="body" idx="1"/>
          </p:nvPr>
        </p:nvSpPr>
        <p:spPr>
          <a:xfrm>
            <a:off x="1206500" y="2370495"/>
            <a:ext cx="21971000" cy="10228264"/>
          </a:xfrm>
          <a:prstGeom prst="rect">
            <a:avLst/>
          </a:prstGeom>
        </p:spPr>
        <p:txBody>
          <a:bodyPr/>
          <a:lstStyle/>
          <a:p>
            <a:pPr lvl="2" marL="2074545" indent="-691515" defTabSz="352044">
              <a:spcBef>
                <a:spcPts val="4600"/>
              </a:spcBef>
              <a:buAutoNum type="arabicPeriod" startAt="1"/>
              <a:defRPr sz="4455"/>
            </a:pPr>
            <a:r>
              <a:rPr b="1">
                <a:latin typeface="Graphik"/>
                <a:ea typeface="Graphik"/>
                <a:cs typeface="Graphik"/>
                <a:sym typeface="Graphik"/>
              </a:rPr>
              <a:t>Python 3.8+</a:t>
            </a:r>
            <a:r>
              <a:t>: a high level, interpreted programming language required for running the core code.</a:t>
            </a:r>
          </a:p>
          <a:p>
            <a:pPr lvl="2" marL="2074545" indent="-691515" defTabSz="352044">
              <a:spcBef>
                <a:spcPts val="4600"/>
              </a:spcBef>
              <a:buAutoNum type="arabicPeriod" startAt="1"/>
              <a:defRPr sz="4455"/>
            </a:pPr>
            <a:r>
              <a:rPr b="1">
                <a:latin typeface="Graphik"/>
                <a:ea typeface="Graphik"/>
                <a:cs typeface="Graphik"/>
                <a:sym typeface="Graphik"/>
              </a:rPr>
              <a:t>Libraries </a:t>
            </a:r>
            <a:r>
              <a:t>: pandas (python library used for data manipulation and analysis) , scikit-learn (ML library for python), streamlit (open-source app framework for creating data apps using python), pickle (python module that helps in saving trained models to disk and loading them back for prediction without retraining).</a:t>
            </a:r>
          </a:p>
          <a:p>
            <a:pPr lvl="2" marL="2074545" indent="-691515" defTabSz="352044">
              <a:spcBef>
                <a:spcPts val="4600"/>
              </a:spcBef>
              <a:buAutoNum type="arabicPeriod" startAt="1"/>
              <a:defRPr sz="4455"/>
            </a:pPr>
            <a:r>
              <a:rPr b="1">
                <a:latin typeface="Graphik"/>
                <a:ea typeface="Graphik"/>
                <a:cs typeface="Graphik"/>
                <a:sym typeface="Graphik"/>
              </a:rPr>
              <a:t>Operating system</a:t>
            </a:r>
            <a:r>
              <a:t> : environment on which software runs (windows, linux, macOS).</a:t>
            </a:r>
          </a:p>
          <a:p>
            <a:pPr lvl="2" marL="2074545" indent="-691515" defTabSz="352044">
              <a:spcBef>
                <a:spcPts val="4600"/>
              </a:spcBef>
              <a:buAutoNum type="arabicPeriod" startAt="1"/>
              <a:defRPr sz="4455"/>
            </a:pPr>
            <a:r>
              <a:rPr b="1">
                <a:latin typeface="Graphik"/>
                <a:ea typeface="Graphik"/>
                <a:cs typeface="Graphik"/>
                <a:sym typeface="Graphik"/>
              </a:rPr>
              <a:t>Web Browser</a:t>
            </a:r>
            <a:r>
              <a:t> : Software application to access information on the World Wide Web.</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6" name="💻 HARDWARE REQUIREMENTS :"/>
          <p:cNvSpPr txBox="1"/>
          <p:nvPr>
            <p:ph type="body" idx="21"/>
          </p:nvPr>
        </p:nvSpPr>
        <p:spPr>
          <a:xfrm>
            <a:off x="1206500" y="978255"/>
            <a:ext cx="21971000" cy="1003301"/>
          </a:xfrm>
          <a:prstGeom prst="rect">
            <a:avLst/>
          </a:prstGeom>
          <a:extLst>
            <a:ext uri="{C572A759-6A51-4108-AA02-DFA0A04FC94B}">
              <ma14:wrappingTextBoxFlag xmlns:ma14="http://schemas.microsoft.com/office/mac/drawingml/2011/main" val="1"/>
            </a:ext>
          </a:extLst>
        </p:spPr>
        <p:txBody>
          <a:bodyPr/>
          <a:lstStyle>
            <a:lvl1pPr algn="ctr" defTabSz="784225">
              <a:defRPr sz="5225"/>
            </a:lvl1pPr>
          </a:lstStyle>
          <a:p>
            <a:pPr/>
            <a:r>
              <a:t>💻 HARDWARE REQUIREMENTS :</a:t>
            </a:r>
          </a:p>
        </p:txBody>
      </p:sp>
      <p:sp>
        <p:nvSpPr>
          <p:cNvPr id="187" name="Minimum 4 GB RAM: 4 GB is the minimum requirement for smoothly running the software and handling small to moderate datasets.…"/>
          <p:cNvSpPr txBox="1"/>
          <p:nvPr>
            <p:ph type="body" idx="1"/>
          </p:nvPr>
        </p:nvSpPr>
        <p:spPr>
          <a:xfrm>
            <a:off x="1206500" y="2370495"/>
            <a:ext cx="21971000" cy="10228264"/>
          </a:xfrm>
          <a:prstGeom prst="rect">
            <a:avLst/>
          </a:prstGeom>
        </p:spPr>
        <p:txBody>
          <a:bodyPr/>
          <a:lstStyle/>
          <a:p>
            <a:pPr lvl="2" marL="2095500" indent="-698500">
              <a:buAutoNum type="arabicPeriod" startAt="1"/>
              <a:defRPr sz="4500"/>
            </a:pPr>
            <a:r>
              <a:rPr b="1">
                <a:latin typeface="Graphik"/>
                <a:ea typeface="Graphik"/>
                <a:cs typeface="Graphik"/>
                <a:sym typeface="Graphik"/>
              </a:rPr>
              <a:t>Minimum 4 GB RAM</a:t>
            </a:r>
            <a:r>
              <a:t>: 4 GB is the minimum requirement for smoothly running the software and handling small to moderate datasets.</a:t>
            </a:r>
          </a:p>
          <a:p>
            <a:pPr lvl="2" marL="2095500" indent="-698500">
              <a:buAutoNum type="arabicPeriod" startAt="1"/>
              <a:defRPr sz="4500"/>
            </a:pPr>
            <a:r>
              <a:rPr b="1">
                <a:latin typeface="Graphik"/>
                <a:ea typeface="Graphik"/>
                <a:cs typeface="Graphik"/>
                <a:sym typeface="Graphik"/>
              </a:rPr>
              <a:t>Intel i3 Processor or Above </a:t>
            </a:r>
            <a:r>
              <a:t>: it is a type of CPU (Central Processing Unit) developed by Intel, suitable for basic computing tasks. It ensures the machine has enough processing power to execute the program without lag or delays.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OBJECTIVE"/>
          <p:cNvSpPr txBox="1"/>
          <p:nvPr>
            <p:ph type="body" idx="21"/>
          </p:nvPr>
        </p:nvSpPr>
        <p:spPr>
          <a:xfrm>
            <a:off x="1206500" y="978255"/>
            <a:ext cx="21971000" cy="1003301"/>
          </a:xfrm>
          <a:prstGeom prst="rect">
            <a:avLst/>
          </a:prstGeom>
          <a:extLst>
            <a:ext uri="{C572A759-6A51-4108-AA02-DFA0A04FC94B}">
              <ma14:wrappingTextBoxFlag xmlns:ma14="http://schemas.microsoft.com/office/mac/drawingml/2011/main" val="1"/>
            </a:ext>
          </a:extLst>
        </p:spPr>
        <p:txBody>
          <a:bodyPr/>
          <a:lstStyle>
            <a:lvl1pPr algn="ctr"/>
          </a:lstStyle>
          <a:p>
            <a:pPr/>
            <a:r>
              <a:t>OBJECTIVE</a:t>
            </a:r>
          </a:p>
        </p:txBody>
      </p:sp>
      <p:sp>
        <p:nvSpPr>
          <p:cNvPr id="190" name="Develop a Machine Learning Model for price prediction.…"/>
          <p:cNvSpPr txBox="1"/>
          <p:nvPr>
            <p:ph type="body" idx="1"/>
          </p:nvPr>
        </p:nvSpPr>
        <p:spPr>
          <a:xfrm>
            <a:off x="1206500" y="1988132"/>
            <a:ext cx="21971000" cy="9739736"/>
          </a:xfrm>
          <a:prstGeom prst="rect">
            <a:avLst/>
          </a:prstGeom>
        </p:spPr>
        <p:txBody>
          <a:bodyPr/>
          <a:lstStyle/>
          <a:p>
            <a:pPr marL="571500" indent="-571500">
              <a:buSzPct val="100000"/>
              <a:buChar char="•"/>
              <a:defRPr sz="4500"/>
            </a:pPr>
            <a:r>
              <a:t>Develop a Machine Learning Model for price prediction.</a:t>
            </a:r>
          </a:p>
          <a:p>
            <a:pPr marL="571500" indent="-571500">
              <a:buSzPct val="100000"/>
              <a:buChar char="•"/>
              <a:defRPr sz="4500"/>
            </a:pPr>
            <a:r>
              <a:t>Utilize real-world housing data.</a:t>
            </a:r>
          </a:p>
          <a:p>
            <a:pPr marL="571500" indent="-571500">
              <a:buSzPct val="100000"/>
              <a:buChar char="•"/>
              <a:defRPr sz="4500"/>
            </a:pPr>
            <a:r>
              <a:t>Create a user-friendly interface.</a:t>
            </a:r>
          </a:p>
          <a:p>
            <a:pPr marL="571500" indent="-571500">
              <a:buSzPct val="100000"/>
              <a:buChar char="•"/>
              <a:defRPr sz="4500"/>
            </a:pPr>
            <a:r>
              <a:t>Enable smart decision-making in real estate.</a:t>
            </a:r>
          </a:p>
          <a:p>
            <a:pPr marL="571500" indent="-571500">
              <a:buSzPct val="100000"/>
              <a:buChar char="•"/>
              <a:defRPr sz="4500"/>
            </a:pPr>
            <a:r>
              <a:t>Promote automation and digital transformation.</a:t>
            </a:r>
          </a:p>
          <a:p>
            <a:pPr marL="571500" indent="-571500">
              <a:buSzPct val="100000"/>
              <a:buChar char="•"/>
              <a:defRPr sz="4500"/>
            </a:pPr>
            <a:r>
              <a:t>Achieve high accuracy and performance.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2" name="ChatGPT Image May 3, 2025, 05_54_43 PM.png" descr="ChatGPT Image May 3, 2025, 05_54_43 PM.png"/>
          <p:cNvPicPr>
            <a:picLocks noChangeAspect="1"/>
          </p:cNvPicPr>
          <p:nvPr>
            <p:ph type="pic" idx="21"/>
          </p:nvPr>
        </p:nvPicPr>
        <p:blipFill>
          <a:blip r:embed="rId2">
            <a:extLst/>
          </a:blip>
          <a:srcRect l="0" t="77" r="0" b="5270"/>
          <a:stretch>
            <a:fillRect/>
          </a:stretch>
        </p:blipFill>
        <p:spPr>
          <a:xfrm>
            <a:off x="14439715" y="-1"/>
            <a:ext cx="9599379" cy="13628915"/>
          </a:xfrm>
          <a:prstGeom prst="rect">
            <a:avLst/>
          </a:prstGeom>
        </p:spPr>
      </p:pic>
      <p:sp>
        <p:nvSpPr>
          <p:cNvPr id="193" name="DATA FLOW"/>
          <p:cNvSpPr txBox="1"/>
          <p:nvPr>
            <p:ph type="body" idx="22"/>
          </p:nvPr>
        </p:nvSpPr>
        <p:spPr>
          <a:xfrm>
            <a:off x="1206500" y="978255"/>
            <a:ext cx="9779000" cy="1003301"/>
          </a:xfrm>
          <a:prstGeom prst="rect">
            <a:avLst/>
          </a:prstGeom>
          <a:extLst>
            <a:ext uri="{C572A759-6A51-4108-AA02-DFA0A04FC94B}">
              <ma14:wrappingTextBoxFlag xmlns:ma14="http://schemas.microsoft.com/office/mac/drawingml/2011/main" val="1"/>
            </a:ext>
          </a:extLst>
        </p:spPr>
        <p:txBody>
          <a:bodyPr/>
          <a:lstStyle>
            <a:lvl1pPr algn="ctr"/>
          </a:lstStyle>
          <a:p>
            <a:pPr/>
            <a:r>
              <a:t>DATA FLOW</a:t>
            </a:r>
          </a:p>
        </p:txBody>
      </p:sp>
      <p:sp>
        <p:nvSpPr>
          <p:cNvPr id="194" name="User inputs house features (location, soft, bedrooms etc.)…"/>
          <p:cNvSpPr txBox="1"/>
          <p:nvPr>
            <p:ph type="body" sz="half" idx="1"/>
          </p:nvPr>
        </p:nvSpPr>
        <p:spPr>
          <a:xfrm>
            <a:off x="1206500" y="2729994"/>
            <a:ext cx="9779000" cy="8256012"/>
          </a:xfrm>
          <a:prstGeom prst="rect">
            <a:avLst/>
          </a:prstGeom>
        </p:spPr>
        <p:txBody>
          <a:bodyPr/>
          <a:lstStyle/>
          <a:p>
            <a:pPr marL="698500" indent="-698500">
              <a:buAutoNum type="arabicPeriod" startAt="1"/>
              <a:defRPr sz="4500"/>
            </a:pPr>
            <a:r>
              <a:t>User inputs house features (location, soft, bedrooms etc.)</a:t>
            </a:r>
          </a:p>
          <a:p>
            <a:pPr marL="698500" indent="-698500">
              <a:buAutoNum type="arabicPeriod" startAt="1"/>
              <a:defRPr sz="4500"/>
            </a:pPr>
            <a:r>
              <a:t>Inputs are converted to a DataFrame</a:t>
            </a:r>
          </a:p>
          <a:p>
            <a:pPr marL="698500" indent="-698500">
              <a:buAutoNum type="arabicPeriod" startAt="1"/>
              <a:defRPr sz="4500"/>
            </a:pPr>
            <a:r>
              <a:t>Model processes the data and returns predictions.</a:t>
            </a:r>
          </a:p>
          <a:p>
            <a:pPr marL="698500" indent="-698500">
              <a:buAutoNum type="arabicPeriod" startAt="1"/>
              <a:defRPr sz="4500"/>
            </a:pPr>
            <a:r>
              <a:t>Output is shown on the web interface.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6" name="ChatGPT Image May 3, 2025, 07_49_11 PM.png" descr="ChatGPT Image May 3, 2025, 07_49_11 PM.png"/>
          <p:cNvPicPr>
            <a:picLocks noChangeAspect="1"/>
          </p:cNvPicPr>
          <p:nvPr>
            <p:ph type="pic" idx="21"/>
          </p:nvPr>
        </p:nvPicPr>
        <p:blipFill>
          <a:blip r:embed="rId2">
            <a:extLst/>
          </a:blip>
          <a:srcRect l="0" t="4436" r="0" b="4436"/>
          <a:stretch>
            <a:fillRect/>
          </a:stretch>
        </p:blipFill>
        <p:spPr>
          <a:xfrm>
            <a:off x="2564989" y="1327732"/>
            <a:ext cx="19254153" cy="11697148"/>
          </a:xfrm>
          <a:prstGeom prst="rect">
            <a:avLst/>
          </a:prstGeom>
        </p:spPr>
      </p:pic>
      <p:sp>
        <p:nvSpPr>
          <p:cNvPr id="197" name="LEVEL 1 - DFD"/>
          <p:cNvSpPr txBox="1"/>
          <p:nvPr/>
        </p:nvSpPr>
        <p:spPr>
          <a:xfrm>
            <a:off x="9847611" y="242725"/>
            <a:ext cx="4688778" cy="10090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defTabSz="825500">
              <a:spcBef>
                <a:spcPts val="0"/>
              </a:spcBef>
              <a:defRPr sz="5500">
                <a:latin typeface="+mn-lt"/>
                <a:ea typeface="+mn-ea"/>
                <a:cs typeface="+mn-cs"/>
                <a:sym typeface="Produkt Extralight"/>
              </a:defRPr>
            </a:lvl1pPr>
          </a:lstStyle>
          <a:p>
            <a:pPr/>
            <a:r>
              <a:t>LEVEL 1 - DFD</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9" name="Screenshot 2025-05-03 at 8.17.19 PM.png" descr="Screenshot 2025-05-03 at 8.17.19 PM.png"/>
          <p:cNvPicPr>
            <a:picLocks noChangeAspect="1"/>
          </p:cNvPicPr>
          <p:nvPr>
            <p:ph type="pic" idx="21"/>
          </p:nvPr>
        </p:nvPicPr>
        <p:blipFill>
          <a:blip r:embed="rId2">
            <a:extLst/>
          </a:blip>
          <a:srcRect l="0" t="0" r="0" b="0"/>
          <a:stretch>
            <a:fillRect/>
          </a:stretch>
        </p:blipFill>
        <p:spPr>
          <a:xfrm>
            <a:off x="4367747" y="1327732"/>
            <a:ext cx="15648635" cy="11427234"/>
          </a:xfrm>
          <a:prstGeom prst="rect">
            <a:avLst/>
          </a:prstGeom>
        </p:spPr>
      </p:pic>
      <p:sp>
        <p:nvSpPr>
          <p:cNvPr id="200" name="ER DIAGRAM"/>
          <p:cNvSpPr txBox="1"/>
          <p:nvPr/>
        </p:nvSpPr>
        <p:spPr>
          <a:xfrm>
            <a:off x="9946798" y="242725"/>
            <a:ext cx="4490404" cy="10090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defTabSz="825500">
              <a:spcBef>
                <a:spcPts val="0"/>
              </a:spcBef>
              <a:defRPr sz="5500">
                <a:latin typeface="+mn-lt"/>
                <a:ea typeface="+mn-ea"/>
                <a:cs typeface="+mn-cs"/>
                <a:sym typeface="Produkt Extralight"/>
              </a:defRPr>
            </a:lvl1pPr>
          </a:lstStyle>
          <a:p>
            <a:pPr/>
            <a:r>
              <a:t>ER DIAGRAM</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2" name="WhatsApp Image 2025-05-03 at 19.57.05.jpeg" descr="WhatsApp Image 2025-05-03 at 19.57.05.jpeg"/>
          <p:cNvPicPr>
            <a:picLocks noChangeAspect="1"/>
          </p:cNvPicPr>
          <p:nvPr>
            <p:ph type="pic" idx="21"/>
          </p:nvPr>
        </p:nvPicPr>
        <p:blipFill>
          <a:blip r:embed="rId2">
            <a:extLst/>
          </a:blip>
          <a:srcRect l="0" t="9971" r="0" b="1606"/>
          <a:stretch>
            <a:fillRect/>
          </a:stretch>
        </p:blipFill>
        <p:spPr>
          <a:xfrm>
            <a:off x="5730275" y="1327732"/>
            <a:ext cx="12923581" cy="11427234"/>
          </a:xfrm>
          <a:prstGeom prst="rect">
            <a:avLst/>
          </a:prstGeom>
        </p:spPr>
      </p:pic>
      <p:sp>
        <p:nvSpPr>
          <p:cNvPr id="203" name="USE CASE DIAGRAM"/>
          <p:cNvSpPr txBox="1"/>
          <p:nvPr/>
        </p:nvSpPr>
        <p:spPr>
          <a:xfrm>
            <a:off x="8736647" y="242725"/>
            <a:ext cx="6910706" cy="100901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defTabSz="825500">
              <a:spcBef>
                <a:spcPts val="0"/>
              </a:spcBef>
              <a:defRPr sz="5500">
                <a:latin typeface="+mn-lt"/>
                <a:ea typeface="+mn-ea"/>
                <a:cs typeface="+mn-cs"/>
                <a:sym typeface="Produkt Extralight"/>
              </a:defRPr>
            </a:lvl1pPr>
          </a:lstStyle>
          <a:p>
            <a:pPr/>
            <a:r>
              <a:t>USE CASE DIAGRAM</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6_DynamicWavesLight">
  <a:themeElements>
    <a:clrScheme name="36_DynamicWavesLight">
      <a:dk1>
        <a:srgbClr val="53585F"/>
      </a:dk1>
      <a:lt1>
        <a:srgbClr val="5F3E0C"/>
      </a:lt1>
      <a:dk2>
        <a:srgbClr val="53585F"/>
      </a:dk2>
      <a:lt2>
        <a:srgbClr val="D5D5D5"/>
      </a:lt2>
      <a:accent1>
        <a:srgbClr val="9FAABA"/>
      </a:accent1>
      <a:accent2>
        <a:srgbClr val="88A7B2"/>
      </a:accent2>
      <a:accent3>
        <a:srgbClr val="94B9A3"/>
      </a:accent3>
      <a:accent4>
        <a:srgbClr val="F0BE5E"/>
      </a:accent4>
      <a:accent5>
        <a:srgbClr val="D5B7B7"/>
      </a:accent5>
      <a:accent6>
        <a:srgbClr val="B894B1"/>
      </a:accent6>
      <a:hlink>
        <a:srgbClr val="0000FF"/>
      </a:hlink>
      <a:folHlink>
        <a:srgbClr val="FF00FF"/>
      </a:folHlink>
    </a:clrScheme>
    <a:fontScheme name="36_DynamicWavesLight">
      <a:majorFont>
        <a:latin typeface="Produkt Extralight"/>
        <a:ea typeface="Produkt Extralight"/>
        <a:cs typeface="Produkt Extralight"/>
      </a:majorFont>
      <a:minorFont>
        <a:latin typeface="Produkt Extralight"/>
        <a:ea typeface="Produkt Extralight"/>
        <a:cs typeface="Produkt Extralight"/>
      </a:minorFont>
    </a:fontScheme>
    <a:fmtScheme name="36_DynamicWaves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9155"/>
            <a:lumOff val="-32673"/>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atOff val="-9155"/>
              <a:lumOff val="-32673"/>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6_DynamicWavesLight">
  <a:themeElements>
    <a:clrScheme name="36_DynamicWavesLight">
      <a:dk1>
        <a:srgbClr val="000000"/>
      </a:dk1>
      <a:lt1>
        <a:srgbClr val="FFFFFF"/>
      </a:lt1>
      <a:dk2>
        <a:srgbClr val="53585F"/>
      </a:dk2>
      <a:lt2>
        <a:srgbClr val="D5D5D5"/>
      </a:lt2>
      <a:accent1>
        <a:srgbClr val="9FAABA"/>
      </a:accent1>
      <a:accent2>
        <a:srgbClr val="88A7B2"/>
      </a:accent2>
      <a:accent3>
        <a:srgbClr val="94B9A3"/>
      </a:accent3>
      <a:accent4>
        <a:srgbClr val="F0BE5E"/>
      </a:accent4>
      <a:accent5>
        <a:srgbClr val="D5B7B7"/>
      </a:accent5>
      <a:accent6>
        <a:srgbClr val="B894B1"/>
      </a:accent6>
      <a:hlink>
        <a:srgbClr val="0000FF"/>
      </a:hlink>
      <a:folHlink>
        <a:srgbClr val="FF00FF"/>
      </a:folHlink>
    </a:clrScheme>
    <a:fontScheme name="36_DynamicWavesLight">
      <a:majorFont>
        <a:latin typeface="Produkt Extralight"/>
        <a:ea typeface="Produkt Extralight"/>
        <a:cs typeface="Produkt Extralight"/>
      </a:majorFont>
      <a:minorFont>
        <a:latin typeface="Produkt Extralight"/>
        <a:ea typeface="Produkt Extralight"/>
        <a:cs typeface="Produkt Extralight"/>
      </a:minorFont>
    </a:fontScheme>
    <a:fmtScheme name="36_DynamicWaves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9155"/>
            <a:lumOff val="-32673"/>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atOff val="-9155"/>
              <a:lumOff val="-32673"/>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